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74" r:id="rId4"/>
    <p:sldId id="258" r:id="rId5"/>
    <p:sldId id="259" r:id="rId6"/>
    <p:sldId id="276" r:id="rId7"/>
    <p:sldId id="325" r:id="rId8"/>
    <p:sldId id="318" r:id="rId9"/>
    <p:sldId id="319" r:id="rId10"/>
    <p:sldId id="277" r:id="rId11"/>
    <p:sldId id="297" r:id="rId12"/>
    <p:sldId id="298" r:id="rId13"/>
    <p:sldId id="299" r:id="rId14"/>
    <p:sldId id="328" r:id="rId15"/>
    <p:sldId id="301" r:id="rId16"/>
    <p:sldId id="300" r:id="rId17"/>
    <p:sldId id="322" r:id="rId18"/>
    <p:sldId id="296" r:id="rId19"/>
    <p:sldId id="261" r:id="rId20"/>
    <p:sldId id="284" r:id="rId21"/>
    <p:sldId id="291" r:id="rId22"/>
    <p:sldId id="289" r:id="rId23"/>
    <p:sldId id="290" r:id="rId24"/>
    <p:sldId id="324" r:id="rId25"/>
    <p:sldId id="323" r:id="rId26"/>
    <p:sldId id="262" r:id="rId27"/>
    <p:sldId id="263" r:id="rId28"/>
    <p:sldId id="302" r:id="rId29"/>
    <p:sldId id="303" r:id="rId30"/>
    <p:sldId id="305" r:id="rId31"/>
    <p:sldId id="308" r:id="rId32"/>
    <p:sldId id="309" r:id="rId33"/>
    <p:sldId id="307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275" r:id="rId43"/>
    <p:sldId id="327" r:id="rId44"/>
    <p:sldId id="326" r:id="rId45"/>
  </p:sldIdLst>
  <p:sldSz cx="18288000" cy="10287000"/>
  <p:notesSz cx="6858000" cy="9144000"/>
  <p:embeddedFontLst>
    <p:embeddedFont>
      <p:font typeface="微軟正黑體" panose="020B0604030504040204" pitchFamily="34" charset="-120"/>
      <p:regular r:id="rId47"/>
      <p:bold r:id="rId48"/>
    </p:embeddedFont>
    <p:embeddedFont>
      <p:font typeface="DM Sans Italics" panose="02020500000000000000" charset="0"/>
      <p:regular r:id="rId49"/>
    </p:embeddedFont>
    <p:embeddedFont>
      <p:font typeface="DM Sans" panose="02020500000000000000" charset="0"/>
      <p:regular r:id="rId50"/>
    </p:embeddedFont>
    <p:embeddedFont>
      <p:font typeface="微軟正黑體" panose="020B0604030504040204" pitchFamily="34" charset="-120"/>
      <p:regular r:id="rId47"/>
      <p:bold r:id="rId48"/>
    </p:embeddedFont>
    <p:embeddedFont>
      <p:font typeface="華康儷粗黑" panose="020B0709000000000000" pitchFamily="49" charset="-120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DM Sans Bold" panose="02020500000000000000" charset="0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56767A"/>
    <a:srgbClr val="8CA9AD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0FF10-E81F-4611-83AF-1E68512DCD4C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97163-B813-43FB-933C-F437A98818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32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97163-B813-43FB-933C-F437A98818E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10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image" Target="../media/image9.jpg"/><Relationship Id="rId4" Type="http://schemas.openxmlformats.org/officeDocument/2006/relationships/image" Target="../media/image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9" Type="http://schemas.openxmlformats.org/officeDocument/2006/relationships/hyperlink" Target="https://reurl.cc/yvG87y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52600" y="3459764"/>
            <a:ext cx="14782800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0000"/>
              </a:lnSpc>
            </a:pPr>
            <a:r>
              <a:rPr lang="zh-TW" altLang="en-US" sz="10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學會</a:t>
            </a:r>
            <a:r>
              <a:rPr lang="en-US" sz="10000" b="1" dirty="0" err="1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InCites</a:t>
            </a:r>
            <a:endParaRPr lang="en-US" sz="100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ts val="10000"/>
              </a:lnSpc>
            </a:pPr>
            <a:r>
              <a:rPr lang="zh-TW" altLang="en-US" sz="10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</a:t>
            </a:r>
            <a:r>
              <a:rPr lang="zh-TW" altLang="en-US" sz="10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掌握您的學術影響力</a:t>
            </a:r>
            <a:endParaRPr lang="en-US" sz="10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0" y="7820488"/>
            <a:ext cx="5722116" cy="49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zh-TW" altLang="en-US" sz="3000" b="1" dirty="0">
                <a:solidFill>
                  <a:srgbClr val="FFFFFF"/>
                </a:solidFill>
                <a:latin typeface="DM Sans Italics"/>
              </a:rPr>
              <a:t>讀者服務組 徐淑倩</a:t>
            </a:r>
            <a:endParaRPr lang="en-US" sz="3000" dirty="0">
              <a:solidFill>
                <a:srgbClr val="FFFFFF"/>
              </a:solidFill>
              <a:latin typeface="DM Sans Itali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文字方塊 9"/>
          <p:cNvSpPr txBox="1"/>
          <p:nvPr/>
        </p:nvSpPr>
        <p:spPr>
          <a:xfrm>
            <a:off x="14889816" y="8327769"/>
            <a:ext cx="15632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solidFill>
                  <a:schemeClr val="bg1"/>
                </a:solidFill>
              </a:rPr>
              <a:t>113.10.8</a:t>
            </a:r>
            <a:endParaRPr lang="zh-TW" altLang="en-US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09800" y="3848100"/>
            <a:ext cx="139065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99"/>
              </a:lnSpc>
            </a:pPr>
            <a:r>
              <a:rPr lang="zh-TW" altLang="en-US" sz="12000" b="1" dirty="0">
                <a:solidFill>
                  <a:srgbClr val="FFFFFF"/>
                </a:solidFill>
                <a:latin typeface="+mn-ea"/>
              </a:rPr>
              <a:t>平台介面與常用指標</a:t>
            </a:r>
            <a:endParaRPr lang="en-US" sz="12000" b="1" dirty="0">
              <a:solidFill>
                <a:srgbClr val="FF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365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912527"/>
            <a:ext cx="17167997" cy="588816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595925" y="8926539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入門分析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685800" y="952500"/>
            <a:ext cx="6726444" cy="760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zh-TW" altLang="en-US" sz="8000" b="1" kern="0" dirty="0">
                <a:solidFill>
                  <a:srgbClr val="56767A"/>
                </a:solidFill>
                <a:latin typeface="DM Sans Bold"/>
              </a:rPr>
              <a:t>平台介面</a:t>
            </a:r>
            <a:endParaRPr lang="en-US" sz="8000" b="1" kern="0" dirty="0">
              <a:solidFill>
                <a:srgbClr val="56767A"/>
              </a:solidFill>
              <a:latin typeface="DM Sans Bold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66821" y="8941928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創建報告</a:t>
            </a:r>
          </a:p>
        </p:txBody>
      </p:sp>
      <p:sp>
        <p:nvSpPr>
          <p:cNvPr id="16" name="矩形 15"/>
          <p:cNvSpPr/>
          <p:nvPr/>
        </p:nvSpPr>
        <p:spPr>
          <a:xfrm>
            <a:off x="12354818" y="8926539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管理個人資料夾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1686822" y="2912527"/>
            <a:ext cx="4724400" cy="533400"/>
          </a:xfrm>
          <a:prstGeom prst="round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577242" y="2358529"/>
            <a:ext cx="48013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可從導覽列直接進入各功能</a:t>
            </a:r>
            <a:endParaRPr lang="zh-TW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6858000" y="2912527"/>
            <a:ext cx="1524000" cy="533400"/>
          </a:xfrm>
          <a:prstGeom prst="round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6745937" y="2347931"/>
            <a:ext cx="64828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提供</a:t>
            </a:r>
            <a:r>
              <a:rPr lang="en-US" altLang="zh-TW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2016-2023</a:t>
            </a:r>
            <a:r>
              <a:rPr lang="zh-TW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本校</a:t>
            </a:r>
            <a:r>
              <a:rPr lang="zh-TW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專任教師著作資料</a:t>
            </a:r>
            <a:endParaRPr lang="zh-TW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7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/>
          <p:cNvSpPr txBox="1"/>
          <p:nvPr/>
        </p:nvSpPr>
        <p:spPr>
          <a:xfrm>
            <a:off x="685800" y="952500"/>
            <a:ext cx="6726444" cy="760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zh-TW" altLang="en-US" sz="8000" b="1" kern="0" dirty="0">
                <a:solidFill>
                  <a:srgbClr val="56767A"/>
                </a:solidFill>
                <a:latin typeface="DM Sans Bold"/>
              </a:rPr>
              <a:t>平台介面</a:t>
            </a:r>
            <a:endParaRPr lang="en-US" sz="8000" b="1" kern="0" dirty="0">
              <a:solidFill>
                <a:srgbClr val="56767A"/>
              </a:solidFill>
              <a:latin typeface="DM Sans Bold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8900"/>
            <a:ext cx="17297400" cy="525454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077200" y="1943100"/>
            <a:ext cx="10058400" cy="18312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accent2"/>
                </a:solidFill>
                <a:latin typeface="+mn-ea"/>
              </a:rPr>
              <a:t>原廠協助</a:t>
            </a:r>
            <a:r>
              <a:rPr lang="en-US" altLang="zh-TW" sz="3600" b="1" dirty="0">
                <a:solidFill>
                  <a:schemeClr val="accent2"/>
                </a:solidFill>
                <a:latin typeface="+mn-ea"/>
              </a:rPr>
              <a:t>2016-2021</a:t>
            </a:r>
            <a:r>
              <a:rPr lang="zh-TW" altLang="en-US" sz="3600" b="1" dirty="0">
                <a:solidFill>
                  <a:schemeClr val="accent2"/>
                </a:solidFill>
                <a:latin typeface="+mn-ea"/>
              </a:rPr>
              <a:t>年教師著作資料清理</a:t>
            </a:r>
            <a:endParaRPr lang="en-US" altLang="zh-TW" sz="3600" b="1" dirty="0">
              <a:solidFill>
                <a:schemeClr val="accent2"/>
              </a:solidFill>
              <a:latin typeface="+mn-ea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3600" b="1" dirty="0">
                <a:solidFill>
                  <a:schemeClr val="accent2"/>
                </a:solidFill>
                <a:latin typeface="+mn-ea"/>
              </a:rPr>
              <a:t>2022</a:t>
            </a:r>
            <a:r>
              <a:rPr lang="zh-TW" altLang="en-US" sz="3600" b="1" dirty="0">
                <a:solidFill>
                  <a:schemeClr val="accent2"/>
                </a:solidFill>
                <a:latin typeface="+mn-ea"/>
              </a:rPr>
              <a:t>年之後由研發處統籌</a:t>
            </a:r>
            <a:r>
              <a:rPr lang="en-US" altLang="zh-TW" sz="3600" b="1" dirty="0">
                <a:solidFill>
                  <a:schemeClr val="accent2"/>
                </a:solidFill>
                <a:latin typeface="+mn-ea"/>
              </a:rPr>
              <a:t>(</a:t>
            </a:r>
            <a:r>
              <a:rPr lang="zh-TW" altLang="en-US" sz="3600" b="1" dirty="0">
                <a:solidFill>
                  <a:schemeClr val="accent2"/>
                </a:solidFill>
                <a:latin typeface="+mn-ea"/>
              </a:rPr>
              <a:t>各院系承辦人員</a:t>
            </a:r>
            <a:r>
              <a:rPr lang="en-US" altLang="zh-TW" sz="3600" b="1" dirty="0">
                <a:solidFill>
                  <a:schemeClr val="accent2"/>
                </a:solidFill>
                <a:latin typeface="+mn-ea"/>
              </a:rPr>
              <a:t>)</a:t>
            </a:r>
            <a:r>
              <a:rPr lang="zh-TW" altLang="en-US" sz="3600" b="1" dirty="0">
                <a:solidFill>
                  <a:schemeClr val="accent2"/>
                </a:solidFill>
                <a:latin typeface="+mn-ea"/>
              </a:rPr>
              <a:t>教師著作</a:t>
            </a:r>
            <a:r>
              <a:rPr lang="zh-TW" altLang="en-US" sz="3600" b="1" dirty="0" smtClean="0">
                <a:solidFill>
                  <a:schemeClr val="accent2"/>
                </a:solidFill>
                <a:latin typeface="+mn-ea"/>
              </a:rPr>
              <a:t>資料清單</a:t>
            </a:r>
            <a:r>
              <a:rPr lang="zh-TW" altLang="en-US" sz="3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en-US" sz="3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由圖資處彙整上傳資料</a:t>
            </a:r>
            <a:endParaRPr lang="en-US" altLang="zh-TW" sz="36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049022" y="3238500"/>
            <a:ext cx="1513578" cy="381000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5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/>
          <p:cNvSpPr txBox="1"/>
          <p:nvPr/>
        </p:nvSpPr>
        <p:spPr>
          <a:xfrm>
            <a:off x="685800" y="952500"/>
            <a:ext cx="6726444" cy="760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zh-TW" altLang="en-US" sz="8000" b="1" kern="0" dirty="0">
                <a:solidFill>
                  <a:srgbClr val="56767A"/>
                </a:solidFill>
                <a:latin typeface="DM Sans Bold"/>
              </a:rPr>
              <a:t>平台介面</a:t>
            </a:r>
            <a:endParaRPr lang="en-US" sz="8000" b="1" kern="0" dirty="0">
              <a:solidFill>
                <a:srgbClr val="56767A"/>
              </a:solidFill>
              <a:latin typeface="DM Sans Bold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93567"/>
            <a:ext cx="17337920" cy="594443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477000" y="9075827"/>
            <a:ext cx="10972800" cy="457200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4019205" y="4076700"/>
            <a:ext cx="1524000" cy="533400"/>
          </a:xfrm>
          <a:prstGeom prst="round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15085" y="1762296"/>
            <a:ext cx="1053471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accent2"/>
                </a:solidFill>
                <a:latin typeface="+mn-ea"/>
              </a:rPr>
              <a:t>可協助教學單位及教師快速產出競爭力分析報告</a:t>
            </a:r>
            <a:endParaRPr lang="en-US" altLang="zh-TW" sz="3600" b="1" dirty="0">
              <a:solidFill>
                <a:schemeClr val="accent2"/>
              </a:solidFill>
              <a:latin typeface="+mn-ea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accent2"/>
                </a:solidFill>
                <a:latin typeface="+mn-ea"/>
              </a:rPr>
              <a:t>唯年代有其限制</a:t>
            </a:r>
            <a:r>
              <a:rPr lang="en-US" altLang="zh-TW" sz="3600" b="1" dirty="0">
                <a:solidFill>
                  <a:schemeClr val="accent2"/>
                </a:solidFill>
                <a:latin typeface="+mn-ea"/>
              </a:rPr>
              <a:t>(</a:t>
            </a:r>
            <a:r>
              <a:rPr lang="zh-TW" altLang="en-US" sz="3600" b="1" dirty="0">
                <a:solidFill>
                  <a:schemeClr val="accent2"/>
                </a:solidFill>
                <a:latin typeface="+mn-ea"/>
              </a:rPr>
              <a:t>每年</a:t>
            </a:r>
            <a:r>
              <a:rPr lang="en-US" altLang="zh-TW" sz="3600" b="1" dirty="0">
                <a:solidFill>
                  <a:schemeClr val="accent2"/>
                </a:solidFill>
                <a:latin typeface="+mn-ea"/>
              </a:rPr>
              <a:t>8</a:t>
            </a:r>
            <a:r>
              <a:rPr lang="zh-TW" altLang="en-US" sz="3600" b="1" dirty="0">
                <a:solidFill>
                  <a:schemeClr val="accent2"/>
                </a:solidFill>
                <a:latin typeface="+mn-ea"/>
              </a:rPr>
              <a:t>月</a:t>
            </a:r>
            <a:r>
              <a:rPr lang="zh-TW" altLang="en-US" sz="3600" b="1" dirty="0" smtClean="0">
                <a:solidFill>
                  <a:schemeClr val="accent2"/>
                </a:solidFill>
                <a:latin typeface="+mn-ea"/>
              </a:rPr>
              <a:t>匯入前一年度資料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，如</a:t>
            </a:r>
            <a:r>
              <a:rPr lang="en-US" altLang="zh-TW" sz="3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2024/8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en-US" altLang="zh-TW" sz="3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TW" altLang="en-US" sz="3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著作</a:t>
            </a:r>
            <a:r>
              <a:rPr lang="en-US" altLang="zh-TW" sz="3600" b="1" dirty="0">
                <a:solidFill>
                  <a:schemeClr val="accent2"/>
                </a:solidFill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705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7900"/>
            <a:ext cx="16848211" cy="6925535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2286000" y="1149499"/>
            <a:ext cx="107061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zh-TW" altLang="en-US" sz="6000" b="1" kern="0" dirty="0" smtClean="0">
                <a:solidFill>
                  <a:schemeClr val="accent2"/>
                </a:solidFill>
                <a:latin typeface="DM Sans Bold"/>
              </a:rPr>
              <a:t>要查詢個人學術影響力的表現</a:t>
            </a:r>
            <a:endParaRPr lang="en-US" sz="6000" b="1" kern="0" dirty="0">
              <a:solidFill>
                <a:schemeClr val="accent2"/>
              </a:solidFill>
              <a:latin typeface="DM Sans Bold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5000" y="4076700"/>
            <a:ext cx="2209800" cy="6096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cxnSp>
        <p:nvCxnSpPr>
          <p:cNvPr id="8" name="肘形接點 7"/>
          <p:cNvCxnSpPr/>
          <p:nvPr/>
        </p:nvCxnSpPr>
        <p:spPr>
          <a:xfrm rot="5400000">
            <a:off x="3009900" y="1981200"/>
            <a:ext cx="990600" cy="91440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05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0"/>
            <a:ext cx="17861868" cy="80592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1398" y="3077381"/>
            <a:ext cx="1210588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accent2"/>
                </a:solidFill>
                <a:latin typeface="+mn-ea"/>
              </a:rPr>
              <a:t>篩選項目</a:t>
            </a:r>
          </a:p>
        </p:txBody>
      </p:sp>
      <p:sp>
        <p:nvSpPr>
          <p:cNvPr id="6" name="矩形 5"/>
          <p:cNvSpPr/>
          <p:nvPr/>
        </p:nvSpPr>
        <p:spPr>
          <a:xfrm>
            <a:off x="1366623" y="307738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accent2"/>
                </a:solidFill>
                <a:latin typeface="+mn-ea"/>
              </a:rPr>
              <a:t>指標</a:t>
            </a:r>
          </a:p>
        </p:txBody>
      </p:sp>
      <p:sp>
        <p:nvSpPr>
          <p:cNvPr id="7" name="矩形 6"/>
          <p:cNvSpPr/>
          <p:nvPr/>
        </p:nvSpPr>
        <p:spPr>
          <a:xfrm>
            <a:off x="2286000" y="306699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accent2"/>
                </a:solidFill>
                <a:latin typeface="+mn-ea"/>
              </a:rPr>
              <a:t>基準線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533400" y="3467100"/>
            <a:ext cx="2667000" cy="381000"/>
          </a:xfrm>
          <a:prstGeom prst="round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33400" y="5200590"/>
            <a:ext cx="2667000" cy="381000"/>
          </a:xfrm>
          <a:prstGeom prst="round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32483" y="8926851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accent2"/>
                </a:solidFill>
                <a:latin typeface="+mn-ea"/>
              </a:rPr>
              <a:t>是否包含</a:t>
            </a:r>
            <a:r>
              <a:rPr lang="en-US" altLang="zh-TW" sz="2000" b="1" dirty="0">
                <a:solidFill>
                  <a:schemeClr val="accent2"/>
                </a:solidFill>
                <a:latin typeface="+mn-ea"/>
              </a:rPr>
              <a:t>ESCI</a:t>
            </a:r>
            <a:r>
              <a:rPr lang="zh-TW" altLang="en-US" sz="2000" b="1" dirty="0">
                <a:solidFill>
                  <a:schemeClr val="accent2"/>
                </a:solidFill>
                <a:latin typeface="+mn-ea"/>
              </a:rPr>
              <a:t>內容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519544" y="7753410"/>
            <a:ext cx="2751857" cy="1809690"/>
          </a:xfrm>
          <a:prstGeom prst="round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8645" y="9592830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accent2"/>
                </a:solidFill>
                <a:latin typeface="+mn-ea"/>
              </a:rPr>
              <a:t>從篩選項目設條件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519545" y="4743510"/>
            <a:ext cx="2667000" cy="381000"/>
          </a:xfrm>
          <a:prstGeom prst="round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8534400" y="1265787"/>
            <a:ext cx="6726444" cy="62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zh-TW" altLang="en-US" sz="4000" b="1" kern="0" dirty="0">
                <a:solidFill>
                  <a:schemeClr val="accent2"/>
                </a:solidFill>
                <a:latin typeface="DM Sans Bold"/>
              </a:rPr>
              <a:t>以生命科學院張學偉院長為例</a:t>
            </a:r>
            <a:endParaRPr lang="en-US" sz="4000" b="1" kern="0" dirty="0">
              <a:solidFill>
                <a:schemeClr val="accent2"/>
              </a:solidFill>
              <a:latin typeface="DM Sans Bold"/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000" y="7015119"/>
            <a:ext cx="3248478" cy="1476581"/>
          </a:xfrm>
          <a:prstGeom prst="rect">
            <a:avLst/>
          </a:prstGeom>
        </p:spPr>
      </p:pic>
      <p:cxnSp>
        <p:nvCxnSpPr>
          <p:cNvPr id="35" name="直線單箭頭接點 34"/>
          <p:cNvCxnSpPr/>
          <p:nvPr/>
        </p:nvCxnSpPr>
        <p:spPr>
          <a:xfrm>
            <a:off x="3271402" y="5019765"/>
            <a:ext cx="2332761" cy="21049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7438299" y="7084182"/>
            <a:ext cx="2056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err="1">
                <a:solidFill>
                  <a:schemeClr val="accent2"/>
                </a:solidFill>
                <a:latin typeface="+mn-ea"/>
              </a:rPr>
              <a:t>InCites</a:t>
            </a:r>
            <a:r>
              <a:rPr lang="zh-TW" altLang="en-US" sz="2000" b="1" dirty="0">
                <a:solidFill>
                  <a:schemeClr val="accent2"/>
                </a:solidFill>
                <a:latin typeface="+mn-ea"/>
              </a:rPr>
              <a:t>全部資料</a:t>
            </a:r>
          </a:p>
        </p:txBody>
      </p:sp>
      <p:sp>
        <p:nvSpPr>
          <p:cNvPr id="37" name="矩形 36"/>
          <p:cNvSpPr/>
          <p:nvPr/>
        </p:nvSpPr>
        <p:spPr>
          <a:xfrm>
            <a:off x="1248944" y="4137572"/>
            <a:ext cx="1723549" cy="553998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TW" altLang="en-US" sz="3000" b="1" dirty="0">
                <a:solidFill>
                  <a:schemeClr val="bg1"/>
                </a:solidFill>
                <a:latin typeface="+mn-ea"/>
              </a:rPr>
              <a:t>資料範圍</a:t>
            </a:r>
          </a:p>
        </p:txBody>
      </p:sp>
      <p:sp>
        <p:nvSpPr>
          <p:cNvPr id="38" name="矩形 37"/>
          <p:cNvSpPr/>
          <p:nvPr/>
        </p:nvSpPr>
        <p:spPr>
          <a:xfrm>
            <a:off x="7417517" y="7553354"/>
            <a:ext cx="3744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accent2"/>
                </a:solidFill>
                <a:latin typeface="+mn-ea"/>
              </a:rPr>
              <a:t>高醫上傳教師著作</a:t>
            </a:r>
            <a:r>
              <a:rPr lang="en-US" altLang="zh-TW" sz="2000" b="1" dirty="0">
                <a:solidFill>
                  <a:schemeClr val="accent2"/>
                </a:solidFill>
                <a:latin typeface="+mn-ea"/>
              </a:rPr>
              <a:t>(</a:t>
            </a:r>
            <a:r>
              <a:rPr lang="en-US" altLang="zh-TW" sz="2000" b="1" dirty="0" smtClean="0">
                <a:solidFill>
                  <a:schemeClr val="accent2"/>
                </a:solidFill>
                <a:latin typeface="+mn-ea"/>
              </a:rPr>
              <a:t>2016-2023)</a:t>
            </a:r>
            <a:endParaRPr lang="zh-TW" altLang="en-US" sz="20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328781" y="8003287"/>
            <a:ext cx="3516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chemeClr val="accent2"/>
                </a:solidFill>
                <a:latin typeface="+mn-ea"/>
              </a:rPr>
              <a:t> </a:t>
            </a:r>
            <a:r>
              <a:rPr lang="zh-TW" altLang="en-US" sz="2000" b="1" dirty="0">
                <a:solidFill>
                  <a:schemeClr val="accent2"/>
                </a:solidFill>
                <a:latin typeface="+mn-ea"/>
              </a:rPr>
              <a:t>從</a:t>
            </a:r>
            <a:r>
              <a:rPr lang="en-US" altLang="zh-TW" sz="2000" b="1" dirty="0">
                <a:solidFill>
                  <a:schemeClr val="accent2"/>
                </a:solidFill>
                <a:latin typeface="+mn-ea"/>
              </a:rPr>
              <a:t>WOS</a:t>
            </a:r>
            <a:r>
              <a:rPr lang="zh-TW" altLang="en-US" sz="2000" b="1" dirty="0">
                <a:solidFill>
                  <a:schemeClr val="accent2"/>
                </a:solidFill>
                <a:latin typeface="+mn-ea"/>
              </a:rPr>
              <a:t>檢索結果匯入</a:t>
            </a:r>
            <a:r>
              <a:rPr lang="en-US" altLang="zh-TW" sz="2000" b="1" dirty="0" err="1">
                <a:solidFill>
                  <a:schemeClr val="accent2"/>
                </a:solidFill>
                <a:latin typeface="+mn-ea"/>
              </a:rPr>
              <a:t>InCites</a:t>
            </a:r>
            <a:endParaRPr lang="zh-TW" altLang="en-US" sz="2000" b="1" dirty="0">
              <a:solidFill>
                <a:schemeClr val="accent2"/>
              </a:solidFill>
              <a:latin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000" y="8513235"/>
            <a:ext cx="3267531" cy="1609950"/>
          </a:xfrm>
          <a:prstGeom prst="rect">
            <a:avLst/>
          </a:prstGeom>
        </p:spPr>
      </p:pic>
      <p:cxnSp>
        <p:nvCxnSpPr>
          <p:cNvPr id="15" name="直線單箭頭接點 14"/>
          <p:cNvCxnSpPr/>
          <p:nvPr/>
        </p:nvCxnSpPr>
        <p:spPr>
          <a:xfrm>
            <a:off x="3186545" y="5581590"/>
            <a:ext cx="1461655" cy="29101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255048" y="8491700"/>
            <a:ext cx="3162469" cy="366490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8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36" grpId="0"/>
      <p:bldP spid="37" grpId="0" animBg="1"/>
      <p:bldP spid="38" grpId="0"/>
      <p:bldP spid="39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8" y="790090"/>
            <a:ext cx="17861868" cy="7946320"/>
          </a:xfrm>
          <a:prstGeom prst="rect">
            <a:avLst/>
          </a:prstGeom>
        </p:spPr>
      </p:pic>
      <p:sp>
        <p:nvSpPr>
          <p:cNvPr id="14" name="圓角矩形 13"/>
          <p:cNvSpPr/>
          <p:nvPr/>
        </p:nvSpPr>
        <p:spPr>
          <a:xfrm>
            <a:off x="15052963" y="3274981"/>
            <a:ext cx="1219200" cy="381000"/>
          </a:xfrm>
          <a:prstGeom prst="round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115698" y="287487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accent2"/>
                </a:solidFill>
                <a:latin typeface="+mn-ea"/>
              </a:rPr>
              <a:t>增加指標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16389021" y="3274981"/>
            <a:ext cx="1219200" cy="381000"/>
          </a:xfrm>
          <a:prstGeom prst="round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391996" y="287487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accent2"/>
                </a:solidFill>
                <a:latin typeface="+mn-ea"/>
              </a:rPr>
              <a:t>下載數據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9114355" y="2752431"/>
            <a:ext cx="3385757" cy="478937"/>
          </a:xfrm>
          <a:prstGeom prst="round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797017" y="2307062"/>
            <a:ext cx="69762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accent2"/>
                </a:solidFill>
                <a:latin typeface="+mn-ea"/>
              </a:rPr>
              <a:t>表格</a:t>
            </a:r>
          </a:p>
        </p:txBody>
      </p:sp>
      <p:sp>
        <p:nvSpPr>
          <p:cNvPr id="20" name="矩形 19"/>
          <p:cNvSpPr/>
          <p:nvPr/>
        </p:nvSpPr>
        <p:spPr>
          <a:xfrm>
            <a:off x="11125200" y="233800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accent2"/>
                </a:solidFill>
                <a:latin typeface="+mn-ea"/>
              </a:rPr>
              <a:t>視覺化</a:t>
            </a:r>
          </a:p>
        </p:txBody>
      </p:sp>
      <p:cxnSp>
        <p:nvCxnSpPr>
          <p:cNvPr id="26" name="肘形接點 25"/>
          <p:cNvCxnSpPr/>
          <p:nvPr/>
        </p:nvCxnSpPr>
        <p:spPr>
          <a:xfrm rot="10800000" flipV="1">
            <a:off x="9705498" y="3646013"/>
            <a:ext cx="5410200" cy="568036"/>
          </a:xfrm>
          <a:prstGeom prst="bentConnector3">
            <a:avLst/>
          </a:prstGeom>
          <a:ln w="476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4"/>
          <p:cNvSpPr txBox="1"/>
          <p:nvPr/>
        </p:nvSpPr>
        <p:spPr>
          <a:xfrm>
            <a:off x="8458200" y="752445"/>
            <a:ext cx="6726444" cy="62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zh-TW" altLang="en-US" sz="4000" b="1" kern="0" dirty="0">
                <a:solidFill>
                  <a:schemeClr val="accent2"/>
                </a:solidFill>
                <a:latin typeface="DM Sans Bold"/>
              </a:rPr>
              <a:t>以生命科學院張學偉院長為例</a:t>
            </a:r>
            <a:endParaRPr lang="en-US" sz="4000" b="1" kern="0" dirty="0">
              <a:solidFill>
                <a:schemeClr val="accent2"/>
              </a:solidFill>
              <a:latin typeface="DM Sans Bold"/>
            </a:endParaRPr>
          </a:p>
        </p:txBody>
      </p:sp>
      <p:sp>
        <p:nvSpPr>
          <p:cNvPr id="40" name="圓角矩形 39"/>
          <p:cNvSpPr/>
          <p:nvPr/>
        </p:nvSpPr>
        <p:spPr>
          <a:xfrm>
            <a:off x="7565420" y="5741378"/>
            <a:ext cx="6477000" cy="381000"/>
          </a:xfrm>
          <a:prstGeom prst="round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pic>
        <p:nvPicPr>
          <p:cNvPr id="41" name="圖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831" y="6213712"/>
            <a:ext cx="4248743" cy="1952898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5831" y="8243910"/>
            <a:ext cx="4039164" cy="1867161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12859280" y="6275174"/>
            <a:ext cx="1313180" cy="387798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200" b="1" dirty="0">
                <a:solidFill>
                  <a:schemeClr val="accent2"/>
                </a:solidFill>
                <a:latin typeface="+mn-ea"/>
              </a:rPr>
              <a:t>合作單位</a:t>
            </a:r>
            <a:endParaRPr lang="en-US" altLang="zh-TW" sz="2200" b="1" dirty="0">
              <a:solidFill>
                <a:schemeClr val="accent2"/>
              </a:solidFill>
              <a:latin typeface="+mn-ea"/>
            </a:endParaRPr>
          </a:p>
          <a:p>
            <a:pPr>
              <a:spcBef>
                <a:spcPts val="1200"/>
              </a:spcBef>
            </a:pPr>
            <a:r>
              <a:rPr lang="zh-TW" altLang="en-US" sz="2200" b="1" dirty="0">
                <a:solidFill>
                  <a:schemeClr val="accent2"/>
                </a:solidFill>
                <a:latin typeface="+mn-ea"/>
              </a:rPr>
              <a:t>合作人員</a:t>
            </a:r>
            <a:endParaRPr lang="en-US" altLang="zh-TW" sz="2200" b="1" dirty="0">
              <a:solidFill>
                <a:schemeClr val="accent2"/>
              </a:solidFill>
              <a:latin typeface="+mn-ea"/>
            </a:endParaRPr>
          </a:p>
          <a:p>
            <a:pPr>
              <a:spcBef>
                <a:spcPts val="1200"/>
              </a:spcBef>
            </a:pPr>
            <a:r>
              <a:rPr lang="zh-TW" altLang="en-US" sz="2200" b="1" dirty="0">
                <a:solidFill>
                  <a:schemeClr val="accent2"/>
                </a:solidFill>
                <a:latin typeface="+mn-ea"/>
              </a:rPr>
              <a:t>合作</a:t>
            </a:r>
            <a:r>
              <a:rPr lang="zh-TW" altLang="en-US" sz="2200" b="1" dirty="0" smtClean="0">
                <a:solidFill>
                  <a:schemeClr val="accent2"/>
                </a:solidFill>
                <a:latin typeface="+mn-ea"/>
              </a:rPr>
              <a:t>國家</a:t>
            </a:r>
            <a:endParaRPr lang="en-US" altLang="zh-TW" sz="2200" b="1" dirty="0">
              <a:solidFill>
                <a:schemeClr val="accent2"/>
              </a:solidFill>
              <a:latin typeface="+mn-ea"/>
            </a:endParaRPr>
          </a:p>
          <a:p>
            <a:pPr>
              <a:spcBef>
                <a:spcPts val="1200"/>
              </a:spcBef>
            </a:pPr>
            <a:r>
              <a:rPr lang="zh-TW" altLang="en-US" sz="2200" b="1" dirty="0" smtClean="0">
                <a:solidFill>
                  <a:schemeClr val="accent2"/>
                </a:solidFill>
                <a:latin typeface="+mn-ea"/>
              </a:rPr>
              <a:t>贊助</a:t>
            </a:r>
            <a:r>
              <a:rPr lang="zh-TW" altLang="en-US" sz="2200" b="1" dirty="0">
                <a:solidFill>
                  <a:schemeClr val="accent2"/>
                </a:solidFill>
                <a:latin typeface="+mn-ea"/>
              </a:rPr>
              <a:t>單位</a:t>
            </a:r>
            <a:endParaRPr lang="en-US" altLang="zh-TW" sz="2200" b="1" dirty="0">
              <a:solidFill>
                <a:schemeClr val="accent2"/>
              </a:solidFill>
              <a:latin typeface="+mn-ea"/>
            </a:endParaRPr>
          </a:p>
          <a:p>
            <a:pPr>
              <a:spcBef>
                <a:spcPts val="1200"/>
              </a:spcBef>
            </a:pPr>
            <a:r>
              <a:rPr lang="zh-TW" altLang="en-US" sz="2200" b="1" dirty="0">
                <a:solidFill>
                  <a:schemeClr val="accent2"/>
                </a:solidFill>
                <a:latin typeface="+mn-ea"/>
              </a:rPr>
              <a:t>學科領域</a:t>
            </a:r>
            <a:endParaRPr lang="en-US" altLang="zh-TW" sz="2200" b="1" dirty="0">
              <a:solidFill>
                <a:schemeClr val="accent2"/>
              </a:solidFill>
              <a:latin typeface="+mn-ea"/>
            </a:endParaRPr>
          </a:p>
          <a:p>
            <a:pPr>
              <a:spcBef>
                <a:spcPts val="1200"/>
              </a:spcBef>
            </a:pPr>
            <a:r>
              <a:rPr lang="zh-TW" altLang="en-US" sz="2200" b="1" dirty="0">
                <a:solidFill>
                  <a:schemeClr val="accent2"/>
                </a:solidFill>
                <a:latin typeface="+mn-ea"/>
              </a:rPr>
              <a:t>發表期刊</a:t>
            </a:r>
            <a:endParaRPr lang="en-US" altLang="zh-TW" sz="2200" b="1" dirty="0">
              <a:solidFill>
                <a:schemeClr val="accent2"/>
              </a:solidFill>
              <a:latin typeface="+mn-ea"/>
            </a:endParaRPr>
          </a:p>
          <a:p>
            <a:pPr>
              <a:spcBef>
                <a:spcPts val="1200"/>
              </a:spcBef>
            </a:pPr>
            <a:r>
              <a:rPr lang="zh-TW" altLang="en-US" sz="2200" b="1" dirty="0">
                <a:solidFill>
                  <a:schemeClr val="accent2"/>
                </a:solidFill>
                <a:latin typeface="+mn-ea"/>
              </a:rPr>
              <a:t>本校單位</a:t>
            </a:r>
            <a:endParaRPr lang="en-US" altLang="zh-TW" sz="2200" b="1" dirty="0">
              <a:solidFill>
                <a:schemeClr val="accent2"/>
              </a:solidFill>
              <a:latin typeface="+mn-ea"/>
            </a:endParaRPr>
          </a:p>
          <a:p>
            <a:pPr>
              <a:spcBef>
                <a:spcPts val="1200"/>
              </a:spcBef>
            </a:pPr>
            <a:r>
              <a:rPr lang="zh-TW" altLang="en-US" sz="2200" b="1" dirty="0">
                <a:solidFill>
                  <a:schemeClr val="accent2"/>
                </a:solidFill>
                <a:latin typeface="+mn-ea"/>
              </a:rPr>
              <a:t>國家</a:t>
            </a:r>
          </a:p>
        </p:txBody>
      </p:sp>
      <p:sp>
        <p:nvSpPr>
          <p:cNvPr id="45" name="矩形 44"/>
          <p:cNvSpPr/>
          <p:nvPr/>
        </p:nvSpPr>
        <p:spPr>
          <a:xfrm>
            <a:off x="14154664" y="5357523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accent2"/>
                </a:solidFill>
                <a:latin typeface="+mn-ea"/>
              </a:rPr>
              <a:t>再分析</a:t>
            </a:r>
          </a:p>
        </p:txBody>
      </p:sp>
    </p:spTree>
    <p:extLst>
      <p:ext uri="{BB962C8B-B14F-4D97-AF65-F5344CB8AC3E}">
        <p14:creationId xmlns:p14="http://schemas.microsoft.com/office/powerpoint/2010/main" val="161132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animBg="1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4"/>
          <p:cNvSpPr txBox="1"/>
          <p:nvPr/>
        </p:nvSpPr>
        <p:spPr>
          <a:xfrm>
            <a:off x="8458200" y="752445"/>
            <a:ext cx="6726444" cy="62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zh-TW" altLang="en-US" sz="4000" b="1" kern="0" dirty="0">
                <a:solidFill>
                  <a:schemeClr val="accent2"/>
                </a:solidFill>
                <a:latin typeface="DM Sans Bold"/>
              </a:rPr>
              <a:t>以生命科學院張學偉院長為例</a:t>
            </a:r>
            <a:endParaRPr lang="en-US" sz="4000" b="1" kern="0" dirty="0">
              <a:solidFill>
                <a:schemeClr val="accent2"/>
              </a:solidFill>
              <a:latin typeface="DM Sans Bold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7" y="1714500"/>
            <a:ext cx="18146753" cy="8234994"/>
          </a:xfrm>
          <a:prstGeom prst="rect">
            <a:avLst/>
          </a:prstGeom>
        </p:spPr>
      </p:pic>
      <p:sp>
        <p:nvSpPr>
          <p:cNvPr id="21" name="圓角矩形 20"/>
          <p:cNvSpPr/>
          <p:nvPr/>
        </p:nvSpPr>
        <p:spPr>
          <a:xfrm>
            <a:off x="9220200" y="3086100"/>
            <a:ext cx="3385757" cy="478937"/>
          </a:xfrm>
          <a:prstGeom prst="round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344368" y="268599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accent2"/>
                </a:solidFill>
                <a:latin typeface="+mn-ea"/>
              </a:rPr>
              <a:t>視覺化</a:t>
            </a:r>
          </a:p>
        </p:txBody>
      </p:sp>
    </p:spTree>
    <p:extLst>
      <p:ext uri="{BB962C8B-B14F-4D97-AF65-F5344CB8AC3E}">
        <p14:creationId xmlns:p14="http://schemas.microsoft.com/office/powerpoint/2010/main" val="192996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25600" y="902970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85379" y="1409700"/>
            <a:ext cx="4152900" cy="107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zh-TW" altLang="en-US" sz="8000" b="1" dirty="0">
                <a:solidFill>
                  <a:srgbClr val="56767A"/>
                </a:solidFill>
                <a:latin typeface="DM Sans Bold"/>
              </a:rPr>
              <a:t>常用指標</a:t>
            </a:r>
            <a:endParaRPr lang="en-US" sz="8000" b="1" dirty="0">
              <a:solidFill>
                <a:srgbClr val="56767A"/>
              </a:solidFill>
              <a:latin typeface="DM Sans Bold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t="17355" r="7611" b="7272"/>
          <a:stretch/>
        </p:blipFill>
        <p:spPr>
          <a:xfrm>
            <a:off x="11187545" y="4381500"/>
            <a:ext cx="7100455" cy="4244897"/>
          </a:xfrm>
          <a:prstGeom prst="rect">
            <a:avLst/>
          </a:prstGeom>
        </p:spPr>
      </p:pic>
      <p:sp>
        <p:nvSpPr>
          <p:cNvPr id="12" name="圓角矩形 11"/>
          <p:cNvSpPr/>
          <p:nvPr/>
        </p:nvSpPr>
        <p:spPr>
          <a:xfrm>
            <a:off x="762000" y="3128720"/>
            <a:ext cx="10287000" cy="5672379"/>
          </a:xfrm>
          <a:prstGeom prst="roundRect">
            <a:avLst/>
          </a:prstGeom>
          <a:solidFill>
            <a:srgbClr val="8CA9AD"/>
          </a:solidFill>
          <a:ln>
            <a:solidFill>
              <a:srgbClr val="8CA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4200" b="1" dirty="0"/>
              <a:t>H</a:t>
            </a:r>
            <a:r>
              <a:rPr lang="zh-TW" altLang="en-US" sz="4200" b="1" dirty="0"/>
              <a:t>指數 </a:t>
            </a:r>
            <a:r>
              <a:rPr lang="en-US" altLang="zh-TW" sz="4200" b="1" dirty="0"/>
              <a:t>H-index</a:t>
            </a:r>
          </a:p>
          <a:p>
            <a:pPr marL="6858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200" b="1" dirty="0"/>
              <a:t>期刊影響係數 </a:t>
            </a:r>
            <a:r>
              <a:rPr lang="en-US" altLang="zh-TW" sz="4200" b="1" dirty="0"/>
              <a:t>Impact Factor </a:t>
            </a:r>
            <a:endParaRPr lang="en-US" altLang="zh-TW" sz="4200" dirty="0"/>
          </a:p>
          <a:p>
            <a:pPr marL="6858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200" b="1" dirty="0"/>
              <a:t>高被引論文 </a:t>
            </a:r>
            <a:r>
              <a:rPr lang="en-US" altLang="zh-TW" sz="4200" b="1" dirty="0"/>
              <a:t>Highly Cited</a:t>
            </a:r>
            <a:r>
              <a:rPr lang="zh-TW" altLang="en-US" sz="4200" b="1" dirty="0"/>
              <a:t> </a:t>
            </a:r>
            <a:r>
              <a:rPr lang="en-US" altLang="zh-TW" sz="4200" b="1" dirty="0"/>
              <a:t>Papers</a:t>
            </a:r>
          </a:p>
          <a:p>
            <a:pPr marL="6858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200" b="1" dirty="0"/>
              <a:t>熱門論文 </a:t>
            </a:r>
            <a:r>
              <a:rPr lang="en-US" altLang="zh-TW" sz="4200" b="1" dirty="0"/>
              <a:t>Hot Papers</a:t>
            </a:r>
          </a:p>
          <a:p>
            <a:pPr marL="6858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200" b="1" dirty="0">
                <a:solidFill>
                  <a:schemeClr val="bg1"/>
                </a:solidFill>
              </a:rPr>
              <a:t>學科正規化引文影響力 </a:t>
            </a:r>
            <a:r>
              <a:rPr lang="en-US" altLang="zh-TW" sz="4200" b="1" dirty="0">
                <a:solidFill>
                  <a:schemeClr val="bg1"/>
                </a:solidFill>
              </a:rPr>
              <a:t>CNCI</a:t>
            </a:r>
          </a:p>
          <a:p>
            <a:pPr marL="6858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200" b="1" dirty="0">
                <a:solidFill>
                  <a:schemeClr val="bg1"/>
                </a:solidFill>
              </a:rPr>
              <a:t>期刊正規化引文影響力 </a:t>
            </a:r>
            <a:r>
              <a:rPr lang="en-US" altLang="zh-TW" sz="4200" b="1" dirty="0">
                <a:solidFill>
                  <a:schemeClr val="bg1"/>
                </a:solidFill>
              </a:rPr>
              <a:t>JNCI</a:t>
            </a:r>
          </a:p>
          <a:p>
            <a:pPr marL="6858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200" b="1" dirty="0">
                <a:solidFill>
                  <a:schemeClr val="bg1"/>
                </a:solidFill>
              </a:rPr>
              <a:t>論文平均百分位 </a:t>
            </a:r>
            <a:r>
              <a:rPr lang="en-US" altLang="zh-TW" sz="4200" b="1" dirty="0">
                <a:solidFill>
                  <a:schemeClr val="bg1"/>
                </a:solidFill>
              </a:rPr>
              <a:t>Average Percentile</a:t>
            </a:r>
          </a:p>
        </p:txBody>
      </p:sp>
    </p:spTree>
    <p:extLst>
      <p:ext uri="{BB962C8B-B14F-4D97-AF65-F5344CB8AC3E}">
        <p14:creationId xmlns:p14="http://schemas.microsoft.com/office/powerpoint/2010/main" val="324658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0200" y="1235808"/>
            <a:ext cx="8991600" cy="773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altLang="zh-TW" sz="8000" dirty="0">
                <a:solidFill>
                  <a:srgbClr val="56767A"/>
                </a:solidFill>
                <a:latin typeface="DM Sans Bold"/>
              </a:rPr>
              <a:t>H-index</a:t>
            </a:r>
            <a:endParaRPr lang="en-US" sz="8000" dirty="0">
              <a:solidFill>
                <a:srgbClr val="56767A"/>
              </a:solidFill>
              <a:latin typeface="DM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3716000" y="925830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77009" y="2409134"/>
            <a:ext cx="9548191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55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有</a:t>
            </a:r>
            <a:r>
              <a:rPr lang="en-US" altLang="zh-TW" sz="55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H</a:t>
            </a:r>
            <a:r>
              <a:rPr lang="zh-TW" altLang="en-US" sz="55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篇論文至少被引用</a:t>
            </a:r>
            <a:r>
              <a:rPr lang="en-US" altLang="zh-TW" sz="55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H</a:t>
            </a:r>
            <a:r>
              <a:rPr lang="zh-TW" altLang="en-US" sz="55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次以上</a:t>
            </a:r>
            <a:endParaRPr lang="en-US" altLang="zh-TW" sz="55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>
              <a:lnSpc>
                <a:spcPts val="5000"/>
              </a:lnSpc>
            </a:pPr>
            <a: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H-index=5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，代表該作者有</a:t>
            </a:r>
            <a: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5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篇論文至少被引用了</a:t>
            </a:r>
            <a: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5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次，</a:t>
            </a:r>
            <a: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H-index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越高代表該作者論文影響力越大。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7" name="Freeform 7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矩形 8"/>
          <p:cNvSpPr/>
          <p:nvPr/>
        </p:nvSpPr>
        <p:spPr>
          <a:xfrm>
            <a:off x="1577009" y="6134100"/>
            <a:ext cx="15389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同時考量作者的研究生產力</a:t>
            </a:r>
            <a:r>
              <a:rPr lang="en-US" altLang="zh-TW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zh-TW" alt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論文數量</a:t>
            </a:r>
            <a:r>
              <a:rPr lang="en-US" altLang="zh-TW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  <a:r>
              <a:rPr lang="zh-TW" alt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與研究影響力</a:t>
            </a:r>
            <a:r>
              <a:rPr lang="en-US" altLang="zh-TW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zh-TW" alt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引文數量</a:t>
            </a:r>
            <a:r>
              <a:rPr lang="en-US" altLang="zh-TW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去除極值影響，單純一篇高被引論文並無法影響該作者</a:t>
            </a:r>
            <a:r>
              <a:rPr lang="en-US" altLang="zh-TW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H-index</a:t>
            </a:r>
            <a:r>
              <a:rPr lang="zh-TW" alt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數值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不同學科領域引用次數差異會影響</a:t>
            </a:r>
            <a:r>
              <a:rPr lang="en-US" altLang="zh-TW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H-index</a:t>
            </a:r>
            <a:r>
              <a:rPr lang="zh-TW" alt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，例如生物醫學領域學者</a:t>
            </a:r>
            <a:r>
              <a:rPr lang="en-US" altLang="zh-TW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H-index</a:t>
            </a:r>
            <a:r>
              <a:rPr lang="zh-TW" alt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通常大於人文學科領域學者，因生物醫學領域引用次數原本就比較多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1577009" y="5225195"/>
            <a:ext cx="1752600" cy="685800"/>
          </a:xfrm>
          <a:prstGeom prst="roundRect">
            <a:avLst/>
          </a:prstGeom>
          <a:solidFill>
            <a:srgbClr val="5676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/>
              <a:t>特色</a:t>
            </a:r>
          </a:p>
        </p:txBody>
      </p:sp>
      <p:pic>
        <p:nvPicPr>
          <p:cNvPr id="4098" name="Picture 2" descr="http://tul.blog.ntu.edu.tw/wp-content/uploads/2011/10/2021-01-28_0937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2600516"/>
            <a:ext cx="6337152" cy="248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759210" y="7409453"/>
            <a:ext cx="5500090" cy="2137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zh-TW" altLang="en-US" sz="7500" b="1" dirty="0">
                <a:solidFill>
                  <a:srgbClr val="8CA9AD"/>
                </a:solidFill>
                <a:latin typeface="DM Sans Bold"/>
              </a:rPr>
              <a:t>課程大綱</a:t>
            </a:r>
          </a:p>
          <a:p>
            <a:pPr algn="r">
              <a:lnSpc>
                <a:spcPts val="8250"/>
              </a:lnSpc>
            </a:pPr>
            <a:r>
              <a:rPr lang="en-US" sz="7500" b="1" dirty="0">
                <a:solidFill>
                  <a:srgbClr val="8CA9AD"/>
                </a:solidFill>
                <a:latin typeface="DM Sans Bold"/>
              </a:rPr>
              <a:t>Outline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17556" y="2333944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 dirty="0">
                <a:solidFill>
                  <a:srgbClr val="8CA9AD"/>
                </a:solidFill>
                <a:latin typeface="DM Sans Bold"/>
              </a:rPr>
              <a:t>01.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86000" y="4167957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 dirty="0">
                <a:solidFill>
                  <a:srgbClr val="8CA9AD"/>
                </a:solidFill>
                <a:latin typeface="DM Sans Bold"/>
              </a:rPr>
              <a:t>02.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55968" y="2638422"/>
            <a:ext cx="6726444" cy="62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altLang="zh-TW" sz="7200" b="1" dirty="0" err="1">
                <a:solidFill>
                  <a:srgbClr val="737373"/>
                </a:solidFill>
                <a:latin typeface="DM Sans Bold"/>
              </a:rPr>
              <a:t>InCites</a:t>
            </a:r>
            <a:r>
              <a:rPr lang="zh-TW" altLang="en-US" sz="7200" b="1" dirty="0">
                <a:solidFill>
                  <a:srgbClr val="737373"/>
                </a:solidFill>
                <a:latin typeface="DM Sans Bold"/>
              </a:rPr>
              <a:t>簡介</a:t>
            </a:r>
            <a:r>
              <a:rPr lang="en-US" sz="7200" b="1" dirty="0">
                <a:solidFill>
                  <a:srgbClr val="737373"/>
                </a:solidFill>
                <a:latin typeface="DM Sans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59280" y="4478709"/>
            <a:ext cx="8975719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zh-TW" altLang="en-US" sz="7200" b="1" dirty="0">
                <a:solidFill>
                  <a:srgbClr val="737373"/>
                </a:solidFill>
                <a:latin typeface="DM Sans Bold"/>
              </a:rPr>
              <a:t>平台介面與常用指標</a:t>
            </a:r>
            <a:endParaRPr lang="en-US" sz="7200" b="1" dirty="0">
              <a:solidFill>
                <a:srgbClr val="737373"/>
              </a:solidFill>
              <a:latin typeface="DM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86000" y="5800571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 dirty="0">
                <a:solidFill>
                  <a:srgbClr val="8CA9AD"/>
                </a:solidFill>
                <a:latin typeface="DM Sans Bold"/>
              </a:rPr>
              <a:t>03.</a:t>
            </a:r>
          </a:p>
        </p:txBody>
      </p:sp>
      <p:sp>
        <p:nvSpPr>
          <p:cNvPr id="16" name="Freeform 16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7"/>
          <p:cNvSpPr txBox="1"/>
          <p:nvPr/>
        </p:nvSpPr>
        <p:spPr>
          <a:xfrm>
            <a:off x="4355968" y="6192038"/>
            <a:ext cx="8140832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zh-TW" altLang="en-US" sz="7200" b="1" dirty="0">
                <a:solidFill>
                  <a:srgbClr val="737373"/>
                </a:solidFill>
                <a:latin typeface="DM Sans Bold"/>
              </a:rPr>
              <a:t>實際應用與分析</a:t>
            </a:r>
            <a:endParaRPr lang="en-US" sz="7200" b="1" dirty="0">
              <a:solidFill>
                <a:srgbClr val="737373"/>
              </a:solidFill>
              <a:latin typeface="DM Sans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0200" y="1235808"/>
            <a:ext cx="136398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altLang="zh-TW" sz="8000" dirty="0">
                <a:solidFill>
                  <a:srgbClr val="56767A"/>
                </a:solidFill>
                <a:latin typeface="DM Sans Bold"/>
              </a:rPr>
              <a:t>Impact Factor</a:t>
            </a:r>
            <a:endParaRPr lang="en-US" sz="8000" dirty="0">
              <a:solidFill>
                <a:srgbClr val="56767A"/>
              </a:solidFill>
              <a:latin typeface="DM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3716000" y="925830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4305300"/>
            <a:ext cx="7630590" cy="511563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9114" y="4695454"/>
            <a:ext cx="9779864" cy="4562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矩形 12"/>
          <p:cNvSpPr/>
          <p:nvPr/>
        </p:nvSpPr>
        <p:spPr>
          <a:xfrm>
            <a:off x="1447800" y="1850632"/>
            <a:ext cx="4801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>
                <a:solidFill>
                  <a:srgbClr val="56767A"/>
                </a:solidFill>
              </a:rPr>
              <a:t>期刊影響係數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1600200" y="3038438"/>
            <a:ext cx="15413023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00"/>
              </a:lnSpc>
              <a:spcBef>
                <a:spcPts val="600"/>
              </a:spcBef>
            </a:pPr>
            <a:r>
              <a:rPr lang="zh-TW" altLang="en-US" sz="5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該期刊前</a:t>
            </a:r>
            <a:r>
              <a:rPr lang="en-US" altLang="zh-TW" sz="5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2</a:t>
            </a:r>
            <a:r>
              <a:rPr lang="zh-TW" altLang="en-US" sz="5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年所出版的文章在當年度的平均被引用次數，顯示該刊前</a:t>
            </a:r>
            <a:r>
              <a:rPr lang="en-US" altLang="zh-TW" sz="5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2</a:t>
            </a:r>
            <a:r>
              <a:rPr lang="zh-TW" altLang="en-US" sz="5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年文章影響力。</a:t>
            </a:r>
            <a:endParaRPr lang="en-US" sz="5000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676243" y="8221147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accent2"/>
                </a:solidFill>
              </a:rPr>
              <a:t>(</a:t>
            </a:r>
            <a:r>
              <a:rPr lang="zh-TW" altLang="en-US" b="1" dirty="0">
                <a:solidFill>
                  <a:schemeClr val="accent2"/>
                </a:solidFill>
              </a:rPr>
              <a:t>前</a:t>
            </a:r>
            <a:r>
              <a:rPr lang="en-US" altLang="zh-TW" b="1" dirty="0">
                <a:solidFill>
                  <a:schemeClr val="accent2"/>
                </a:solidFill>
              </a:rPr>
              <a:t>2</a:t>
            </a:r>
            <a:r>
              <a:rPr lang="zh-TW" altLang="en-US" b="1" dirty="0">
                <a:solidFill>
                  <a:schemeClr val="accent2"/>
                </a:solidFill>
              </a:rPr>
              <a:t>年期刊論文數</a:t>
            </a:r>
            <a:r>
              <a:rPr lang="en-US" altLang="zh-TW" b="1" dirty="0">
                <a:solidFill>
                  <a:schemeClr val="accent2"/>
                </a:solidFill>
              </a:rPr>
              <a:t>)</a:t>
            </a:r>
            <a:endParaRPr lang="zh-TW" altLang="en-US" b="1" dirty="0">
              <a:solidFill>
                <a:schemeClr val="accent2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445410" y="6828186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accent2"/>
                </a:solidFill>
              </a:rPr>
              <a:t>(</a:t>
            </a:r>
            <a:r>
              <a:rPr lang="zh-TW" altLang="en-US" b="1" dirty="0">
                <a:solidFill>
                  <a:schemeClr val="accent2"/>
                </a:solidFill>
              </a:rPr>
              <a:t>前</a:t>
            </a:r>
            <a:r>
              <a:rPr lang="en-US" altLang="zh-TW" b="1" dirty="0">
                <a:solidFill>
                  <a:schemeClr val="accent2"/>
                </a:solidFill>
              </a:rPr>
              <a:t>2</a:t>
            </a:r>
            <a:r>
              <a:rPr lang="zh-TW" altLang="en-US" b="1" dirty="0">
                <a:solidFill>
                  <a:schemeClr val="accent2"/>
                </a:solidFill>
              </a:rPr>
              <a:t>年期刊被引用次數</a:t>
            </a:r>
            <a:r>
              <a:rPr lang="en-US" altLang="zh-TW" b="1" dirty="0">
                <a:solidFill>
                  <a:schemeClr val="accent2"/>
                </a:solidFill>
              </a:rPr>
              <a:t>)</a:t>
            </a:r>
            <a:endParaRPr lang="zh-TW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0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3716000" y="925830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2"/>
          <p:cNvSpPr txBox="1"/>
          <p:nvPr/>
        </p:nvSpPr>
        <p:spPr>
          <a:xfrm>
            <a:off x="1447800" y="714183"/>
            <a:ext cx="15366641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altLang="zh-TW" sz="5000" dirty="0">
                <a:solidFill>
                  <a:srgbClr val="56767A"/>
                </a:solidFill>
                <a:latin typeface="DM Sans Bold"/>
              </a:rPr>
              <a:t>Highly Cited </a:t>
            </a:r>
            <a:r>
              <a:rPr lang="en-US" altLang="zh-TW" sz="5000" dirty="0" smtClean="0">
                <a:solidFill>
                  <a:srgbClr val="56767A"/>
                </a:solidFill>
                <a:latin typeface="DM Sans Bold"/>
              </a:rPr>
              <a:t>Papers</a:t>
            </a:r>
            <a:r>
              <a:rPr lang="zh-TW" altLang="en-US" sz="5000" b="1" dirty="0" smtClean="0">
                <a:solidFill>
                  <a:srgbClr val="5676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5000" dirty="0" smtClean="0">
                <a:solidFill>
                  <a:srgbClr val="56767A"/>
                </a:solidFill>
                <a:latin typeface="DM Sans Bold"/>
              </a:rPr>
              <a:t>Hot Papers</a:t>
            </a:r>
            <a:endParaRPr lang="en-US" altLang="zh-TW" sz="5000" dirty="0">
              <a:solidFill>
                <a:srgbClr val="56767A"/>
              </a:solidFill>
              <a:latin typeface="DM Sans Bold"/>
            </a:endParaRPr>
          </a:p>
          <a:p>
            <a:pPr>
              <a:lnSpc>
                <a:spcPts val="6500"/>
              </a:lnSpc>
            </a:pPr>
            <a:r>
              <a:rPr lang="zh-TW" altLang="en-US" sz="5000" b="1" dirty="0">
                <a:solidFill>
                  <a:srgbClr val="56767A"/>
                </a:solidFill>
                <a:latin typeface="DM Sans Bold"/>
              </a:rPr>
              <a:t>高被引</a:t>
            </a:r>
            <a:r>
              <a:rPr lang="zh-TW" altLang="en-US" sz="5000" b="1" dirty="0" smtClean="0">
                <a:solidFill>
                  <a:srgbClr val="56767A"/>
                </a:solidFill>
                <a:latin typeface="DM Sans Bold"/>
              </a:rPr>
              <a:t>論文</a:t>
            </a:r>
            <a:r>
              <a:rPr lang="zh-TW" altLang="en-US" sz="5000" b="1" dirty="0" smtClean="0">
                <a:solidFill>
                  <a:srgbClr val="5676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、熱門論文</a:t>
            </a:r>
            <a:endParaRPr lang="zh-TW" altLang="en-US" sz="5000" b="1" dirty="0">
              <a:solidFill>
                <a:srgbClr val="56767A"/>
              </a:solidFill>
              <a:latin typeface="DM Sans Bold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4497" y="4532544"/>
            <a:ext cx="11635058" cy="541132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444487" y="2509089"/>
            <a:ext cx="162107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SCIE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SSCI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為基礎，篩選出各領域中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endParaRPr lang="en-US" altLang="zh-TW" sz="3600" b="1" dirty="0" smtClean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近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年內被引用次數排名前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1%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之論文為高被引論文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(Highly Cited Papers</a:t>
            </a:r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近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年內被引用次數排名前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0.1%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之論文為熱門論文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(Hot Papers</a:t>
            </a:r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3352800" y="8496300"/>
            <a:ext cx="2514600" cy="457200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4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3716000" y="925830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77009" y="3190039"/>
            <a:ext cx="15413023" cy="1239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排除學科領域</a:t>
            </a:r>
            <a:r>
              <a:rPr lang="zh-TW" altLang="zh-TW" sz="4000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、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文獻類型與出版年代的影響，提供正規化後的指標。可針對單一或多個學科進行分析，亦可審視研究人員與機構的影響力。</a:t>
            </a:r>
            <a:endParaRPr lang="en-US" altLang="zh-TW" sz="40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7" name="Freeform 7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2"/>
          <p:cNvSpPr txBox="1"/>
          <p:nvPr/>
        </p:nvSpPr>
        <p:spPr>
          <a:xfrm>
            <a:off x="1447800" y="984622"/>
            <a:ext cx="15366641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altLang="zh-TW" sz="5000" dirty="0">
                <a:solidFill>
                  <a:srgbClr val="56767A"/>
                </a:solidFill>
                <a:latin typeface="DM Sans Bold"/>
              </a:rPr>
              <a:t>Category Normalized Citation Impact (CNCI)</a:t>
            </a:r>
          </a:p>
          <a:p>
            <a:pPr>
              <a:lnSpc>
                <a:spcPts val="6500"/>
              </a:lnSpc>
            </a:pPr>
            <a:r>
              <a:rPr lang="zh-TW" altLang="en-US" sz="5000" b="1" dirty="0">
                <a:solidFill>
                  <a:srgbClr val="56767A"/>
                </a:solidFill>
                <a:latin typeface="DM Sans Bold"/>
              </a:rPr>
              <a:t>學科正規化引文影響力</a:t>
            </a:r>
            <a:endParaRPr lang="en-US" altLang="zh-TW" sz="5000" b="1" dirty="0">
              <a:solidFill>
                <a:srgbClr val="56767A"/>
              </a:solidFill>
              <a:latin typeface="DM Sans Bold"/>
            </a:endParaRP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378399"/>
              </p:ext>
            </p:extLst>
          </p:nvPr>
        </p:nvGraphicFramePr>
        <p:xfrm>
          <a:off x="1354349" y="4589162"/>
          <a:ext cx="15665500" cy="4498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PhotoImpact" r:id="rId7" imgW="15624810" imgH="4485513" progId="PI3.Image">
                  <p:embed/>
                </p:oleObj>
              </mc:Choice>
              <mc:Fallback>
                <p:oleObj name="PhotoImpact" r:id="rId7" imgW="15624810" imgH="4485513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54349" y="4589162"/>
                        <a:ext cx="15665500" cy="4498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1676400" y="9639300"/>
            <a:ext cx="8917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latin typeface="+mn-ea"/>
              </a:rPr>
              <a:t>圖片來源：官欣瑩</a:t>
            </a:r>
            <a:r>
              <a:rPr lang="en-US" altLang="zh-TW" sz="2200" dirty="0">
                <a:latin typeface="+mn-ea"/>
              </a:rPr>
              <a:t>(2023)</a:t>
            </a:r>
            <a:r>
              <a:rPr lang="zh-TW" altLang="en-US" sz="2200" dirty="0">
                <a:latin typeface="+mn-ea"/>
              </a:rPr>
              <a:t>。知己知彼－輕鬆掌握個人學術研究影響力。</a:t>
            </a:r>
          </a:p>
        </p:txBody>
      </p:sp>
    </p:spTree>
    <p:extLst>
      <p:ext uri="{BB962C8B-B14F-4D97-AF65-F5344CB8AC3E}">
        <p14:creationId xmlns:p14="http://schemas.microsoft.com/office/powerpoint/2010/main" val="267754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526" y="5761543"/>
            <a:ext cx="15773400" cy="3206755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3716000" y="925830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2"/>
          <p:cNvSpPr txBox="1"/>
          <p:nvPr/>
        </p:nvSpPr>
        <p:spPr>
          <a:xfrm>
            <a:off x="1447800" y="984622"/>
            <a:ext cx="15366641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altLang="zh-TW" sz="5000" dirty="0">
                <a:solidFill>
                  <a:srgbClr val="56767A"/>
                </a:solidFill>
                <a:latin typeface="DM Sans Bold"/>
              </a:rPr>
              <a:t>Category Normalized Citation Impact (CNCI)</a:t>
            </a:r>
          </a:p>
          <a:p>
            <a:pPr>
              <a:lnSpc>
                <a:spcPts val="6500"/>
              </a:lnSpc>
            </a:pPr>
            <a:r>
              <a:rPr lang="zh-TW" altLang="en-US" sz="5000" b="1" dirty="0">
                <a:solidFill>
                  <a:srgbClr val="56767A"/>
                </a:solidFill>
                <a:latin typeface="DM Sans Bold"/>
              </a:rPr>
              <a:t>學科正規化引文影響力</a:t>
            </a:r>
            <a:endParaRPr lang="en-US" altLang="zh-TW" sz="5000" b="1" dirty="0">
              <a:solidFill>
                <a:srgbClr val="56767A"/>
              </a:solidFill>
              <a:latin typeface="DM Sans Bold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982432" y="5786181"/>
            <a:ext cx="2101494" cy="315747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1791964" y="3513809"/>
            <a:ext cx="15413023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TW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CNCI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值</a:t>
            </a:r>
            <a:r>
              <a:rPr lang="en-US" altLang="zh-TW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&gt;1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，代表其被引表現</a:t>
            </a:r>
            <a:r>
              <a:rPr lang="zh-TW" altLang="en-US" sz="4000" b="1" dirty="0">
                <a:solidFill>
                  <a:schemeClr val="accent2"/>
                </a:solidFill>
                <a:latin typeface="+mn-ea"/>
              </a:rPr>
              <a:t>高於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全球平均水準</a:t>
            </a:r>
            <a:endParaRPr lang="en-US" altLang="zh-TW" sz="4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ts val="5000"/>
              </a:lnSpc>
            </a:pPr>
            <a:r>
              <a:rPr lang="en-US" altLang="zh-TW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CNCI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值</a:t>
            </a:r>
            <a:r>
              <a:rPr lang="en-US" altLang="zh-TW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&lt;1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，代表其被引表現</a:t>
            </a:r>
            <a:r>
              <a:rPr lang="zh-TW" altLang="en-US" sz="4000" b="1" dirty="0">
                <a:solidFill>
                  <a:schemeClr val="accent2"/>
                </a:solidFill>
                <a:latin typeface="+mn-ea"/>
              </a:rPr>
              <a:t>低於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全球平均水準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400" y="8194008"/>
            <a:ext cx="731429" cy="7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9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3716000" y="925830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47800" y="2835965"/>
            <a:ext cx="15413023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排除文獻類型與出版年代的影響，提供正規化後的指標，為某論文被引次數與期刊正規化後平均被引次數的比值。主要可評估論文在所發表期刊上表現如何。</a:t>
            </a:r>
          </a:p>
        </p:txBody>
      </p:sp>
      <p:sp>
        <p:nvSpPr>
          <p:cNvPr id="7" name="Freeform 7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2"/>
          <p:cNvSpPr txBox="1"/>
          <p:nvPr/>
        </p:nvSpPr>
        <p:spPr>
          <a:xfrm>
            <a:off x="1447800" y="984622"/>
            <a:ext cx="15366641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altLang="zh-TW" sz="5000" dirty="0">
                <a:solidFill>
                  <a:srgbClr val="56767A"/>
                </a:solidFill>
                <a:latin typeface="DM Sans Bold"/>
              </a:rPr>
              <a:t>Journal Normalized Citation Impact (JNCI)</a:t>
            </a:r>
          </a:p>
          <a:p>
            <a:pPr>
              <a:lnSpc>
                <a:spcPts val="6500"/>
              </a:lnSpc>
            </a:pPr>
            <a:r>
              <a:rPr lang="zh-TW" altLang="en-US" sz="5000" b="1" dirty="0">
                <a:solidFill>
                  <a:srgbClr val="56767A"/>
                </a:solidFill>
                <a:latin typeface="DM Sans Bold"/>
              </a:rPr>
              <a:t>期刊正規化引文影響力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964" y="6773191"/>
            <a:ext cx="14678311" cy="315747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396490" y="6769727"/>
            <a:ext cx="2101494" cy="315747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2057400" y="5284883"/>
            <a:ext cx="15413023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TW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JNCI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值</a:t>
            </a:r>
            <a:r>
              <a:rPr lang="en-US" altLang="zh-TW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&gt;1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，代表其被引表現</a:t>
            </a:r>
            <a:r>
              <a:rPr lang="zh-TW" altLang="en-US" sz="4000" b="1" dirty="0">
                <a:solidFill>
                  <a:schemeClr val="accent2"/>
                </a:solidFill>
                <a:latin typeface="+mn-ea"/>
              </a:rPr>
              <a:t>高於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全球平均水準</a:t>
            </a:r>
            <a:endParaRPr lang="en-US" altLang="zh-TW" sz="4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ts val="5000"/>
              </a:lnSpc>
            </a:pPr>
            <a:r>
              <a:rPr lang="en-US" altLang="zh-TW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JNCI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值</a:t>
            </a:r>
            <a:r>
              <a:rPr lang="en-US" altLang="zh-TW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&lt;1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，代表其被引表現</a:t>
            </a:r>
            <a:r>
              <a:rPr lang="zh-TW" altLang="en-US" sz="4000" b="1" dirty="0">
                <a:solidFill>
                  <a:schemeClr val="accent2"/>
                </a:solidFill>
                <a:latin typeface="+mn-ea"/>
              </a:rPr>
              <a:t>低於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全球平均水準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212" y="9052394"/>
            <a:ext cx="731429" cy="7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4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3716000" y="925830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47801" y="2857500"/>
            <a:ext cx="7848600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計算該組論文中所有論文被引用次數分布百分位的平均值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，數值愈高表現越好。</a:t>
            </a:r>
            <a:endParaRPr lang="zh-TW" altLang="en-US" sz="40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7" name="Freeform 7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2"/>
          <p:cNvSpPr txBox="1"/>
          <p:nvPr/>
        </p:nvSpPr>
        <p:spPr>
          <a:xfrm>
            <a:off x="1447800" y="984622"/>
            <a:ext cx="15366641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altLang="zh-TW" sz="5000" dirty="0" smtClean="0">
                <a:solidFill>
                  <a:srgbClr val="56767A"/>
                </a:solidFill>
                <a:latin typeface="DM Sans Bold"/>
              </a:rPr>
              <a:t>Average Percentile</a:t>
            </a:r>
          </a:p>
          <a:p>
            <a:pPr>
              <a:lnSpc>
                <a:spcPts val="6500"/>
              </a:lnSpc>
            </a:pPr>
            <a:r>
              <a:rPr lang="zh-TW" altLang="en-US" sz="5000" b="1" dirty="0" smtClean="0">
                <a:solidFill>
                  <a:srgbClr val="56767A"/>
                </a:solidFill>
                <a:latin typeface="DM Sans Bold"/>
              </a:rPr>
              <a:t>論文平均百分位</a:t>
            </a:r>
            <a:endParaRPr lang="zh-TW" altLang="en-US" sz="5000" b="1" dirty="0">
              <a:solidFill>
                <a:srgbClr val="56767A"/>
              </a:solidFill>
              <a:latin typeface="DM Sans Bold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0" y="2839358"/>
            <a:ext cx="8037127" cy="61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1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080189" y="4146295"/>
            <a:ext cx="11582400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3000"/>
              </a:lnSpc>
            </a:pPr>
            <a:r>
              <a:rPr lang="zh-TW" altLang="en-US" sz="12000" b="1" dirty="0">
                <a:solidFill>
                  <a:srgbClr val="FFFFFF"/>
                </a:solidFill>
                <a:latin typeface="DM Sans Bold"/>
              </a:rPr>
              <a:t>實際應用與分析</a:t>
            </a:r>
          </a:p>
        </p:txBody>
      </p:sp>
      <p:sp>
        <p:nvSpPr>
          <p:cNvPr id="6" name="Freeform 6"/>
          <p:cNvSpPr/>
          <p:nvPr/>
        </p:nvSpPr>
        <p:spPr>
          <a:xfrm>
            <a:off x="5893678" y="81355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8135576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543121" y="-2151424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8041552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43000" y="1181100"/>
            <a:ext cx="15400851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altLang="zh-TW" sz="7000" b="1" dirty="0">
                <a:solidFill>
                  <a:srgbClr val="56767A"/>
                </a:solidFill>
                <a:latin typeface="+mn-ea"/>
              </a:rPr>
              <a:t>Q1. </a:t>
            </a:r>
            <a:r>
              <a:rPr lang="zh-TW" altLang="en-US" sz="7000" b="1" dirty="0">
                <a:solidFill>
                  <a:srgbClr val="56767A"/>
                </a:solidFill>
                <a:latin typeface="+mn-ea"/>
              </a:rPr>
              <a:t>我想快速獲得個人學術影響力報告</a:t>
            </a:r>
            <a:endParaRPr lang="en-US" sz="7000" b="1" dirty="0">
              <a:solidFill>
                <a:srgbClr val="56767A"/>
              </a:solidFill>
              <a:latin typeface="+mn-ea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42" y="3882675"/>
            <a:ext cx="16274958" cy="5581872"/>
          </a:xfrm>
          <a:prstGeom prst="rect">
            <a:avLst/>
          </a:prstGeom>
        </p:spPr>
      </p:pic>
      <p:sp>
        <p:nvSpPr>
          <p:cNvPr id="14" name="圓角矩形 13"/>
          <p:cNvSpPr/>
          <p:nvPr/>
        </p:nvSpPr>
        <p:spPr>
          <a:xfrm>
            <a:off x="3783496" y="3882675"/>
            <a:ext cx="1219200" cy="457200"/>
          </a:xfrm>
          <a:prstGeom prst="round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496" y="4695390"/>
            <a:ext cx="1800476" cy="311511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743199" y="2155203"/>
            <a:ext cx="13800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可從</a:t>
            </a:r>
            <a:r>
              <a:rPr lang="en-US" altLang="zh-TW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Report</a:t>
            </a:r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功能，選擇</a:t>
            </a:r>
            <a:r>
              <a:rPr lang="en-US" altLang="zh-TW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Researcher Report</a:t>
            </a:r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，再輸入個人英文姓名</a:t>
            </a:r>
            <a:r>
              <a:rPr lang="en-US" altLang="zh-TW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(Chang, Hsueh-Wei)</a:t>
            </a:r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即可一鍵獲得報告</a:t>
            </a:r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cxnSp>
        <p:nvCxnSpPr>
          <p:cNvPr id="40" name="直線單箭頭接點 39"/>
          <p:cNvCxnSpPr/>
          <p:nvPr/>
        </p:nvCxnSpPr>
        <p:spPr>
          <a:xfrm>
            <a:off x="3962400" y="4339875"/>
            <a:ext cx="0" cy="14132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2" name="物件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323457"/>
              </p:ext>
            </p:extLst>
          </p:nvPr>
        </p:nvGraphicFramePr>
        <p:xfrm>
          <a:off x="6310313" y="1133475"/>
          <a:ext cx="5667375" cy="802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Acrobat Document" r:id="rId7" imgW="5667480" imgH="8020080" progId="AcroExch.Document.DC">
                  <p:embed/>
                </p:oleObj>
              </mc:Choice>
              <mc:Fallback>
                <p:oleObj name="Acrobat Document" r:id="rId7" imgW="5667480" imgH="80200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10313" y="1133475"/>
                        <a:ext cx="5667375" cy="802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8041552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43000" y="1181100"/>
            <a:ext cx="15400851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altLang="zh-TW" sz="7000" b="1" dirty="0">
                <a:solidFill>
                  <a:srgbClr val="56767A"/>
                </a:solidFill>
                <a:latin typeface="+mn-ea"/>
              </a:rPr>
              <a:t>Q1. </a:t>
            </a:r>
            <a:r>
              <a:rPr lang="zh-TW" altLang="en-US" sz="7000" b="1" dirty="0">
                <a:solidFill>
                  <a:srgbClr val="56767A"/>
                </a:solidFill>
                <a:latin typeface="+mn-ea"/>
              </a:rPr>
              <a:t>我想快速獲得個人學術影響力報告</a:t>
            </a:r>
            <a:endParaRPr lang="en-US" sz="7000" b="1" dirty="0">
              <a:solidFill>
                <a:srgbClr val="56767A"/>
              </a:solidFill>
              <a:latin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573" y="3538303"/>
            <a:ext cx="12819254" cy="5039194"/>
          </a:xfrm>
          <a:prstGeom prst="rect">
            <a:avLst/>
          </a:prstGeom>
          <a:ln>
            <a:solidFill>
              <a:srgbClr val="56767A"/>
            </a:solidFill>
          </a:ln>
        </p:spPr>
      </p:pic>
      <p:sp>
        <p:nvSpPr>
          <p:cNvPr id="6" name="圓角矩形 5"/>
          <p:cNvSpPr/>
          <p:nvPr/>
        </p:nvSpPr>
        <p:spPr>
          <a:xfrm>
            <a:off x="7467600" y="5524500"/>
            <a:ext cx="2743200" cy="685800"/>
          </a:xfrm>
          <a:prstGeom prst="round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049000" y="7595276"/>
            <a:ext cx="85151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b="1" dirty="0">
                <a:solidFill>
                  <a:schemeClr val="accent2"/>
                </a:solidFill>
              </a:rPr>
              <a:t>全部</a:t>
            </a:r>
            <a:endParaRPr lang="en-US" altLang="zh-TW" sz="2600" b="1" dirty="0">
              <a:solidFill>
                <a:schemeClr val="accent2"/>
              </a:solidFill>
            </a:endParaRPr>
          </a:p>
          <a:p>
            <a:endParaRPr lang="zh-TW" altLang="en-US" sz="2600" b="1" dirty="0">
              <a:solidFill>
                <a:schemeClr val="accent2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1022496" y="7995385"/>
            <a:ext cx="45849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b="1" dirty="0">
                <a:solidFill>
                  <a:schemeClr val="accent2"/>
                </a:solidFill>
              </a:rPr>
              <a:t>高醫上傳教師著作 </a:t>
            </a:r>
            <a:r>
              <a:rPr lang="en-US" altLang="zh-TW" sz="2600" b="1" dirty="0">
                <a:solidFill>
                  <a:schemeClr val="accent2"/>
                </a:solidFill>
              </a:rPr>
              <a:t>(</a:t>
            </a:r>
            <a:r>
              <a:rPr lang="en-US" altLang="zh-TW" sz="2600" b="1" dirty="0" smtClean="0">
                <a:solidFill>
                  <a:schemeClr val="accent2"/>
                </a:solidFill>
              </a:rPr>
              <a:t>2016-2023)</a:t>
            </a:r>
            <a:endParaRPr lang="zh-TW" altLang="en-US" sz="2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4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8041552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152312"/>
            <a:ext cx="171450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Q2. 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我想利用</a:t>
            </a:r>
            <a:r>
              <a:rPr lang="en-US" altLang="zh-TW" sz="6000" b="1" dirty="0" err="1">
                <a:solidFill>
                  <a:srgbClr val="56767A"/>
                </a:solidFill>
                <a:latin typeface="+mn-ea"/>
              </a:rPr>
              <a:t>InCites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得到更多個人學術影響力分析</a:t>
            </a:r>
            <a:endParaRPr lang="en-US" sz="6000" b="1" dirty="0">
              <a:solidFill>
                <a:srgbClr val="56767A"/>
              </a:solidFill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43199" y="2155203"/>
            <a:ext cx="13800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可從</a:t>
            </a:r>
            <a:r>
              <a:rPr lang="en-US" altLang="zh-TW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Analyze</a:t>
            </a:r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功能，選擇</a:t>
            </a:r>
            <a:r>
              <a:rPr lang="en-US" altLang="zh-TW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Researchers</a:t>
            </a:r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，輸入個人英文姓名後，再添加一系列指標，即可了解</a:t>
            </a:r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個人學術影響力表現</a:t>
            </a:r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036628"/>
            <a:ext cx="14724073" cy="50499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451" y="4610100"/>
            <a:ext cx="1686160" cy="4267796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2756451" y="4036628"/>
            <a:ext cx="1219200" cy="457200"/>
          </a:xfrm>
          <a:prstGeom prst="round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3048000" y="4493828"/>
            <a:ext cx="0" cy="5134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5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334547" y="1895077"/>
            <a:ext cx="11154317" cy="1010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zh-TW" altLang="en-US" sz="8000" b="1" dirty="0">
                <a:solidFill>
                  <a:srgbClr val="FFFF00"/>
                </a:solidFill>
                <a:latin typeface="DM Sans Bold"/>
              </a:rPr>
              <a:t>學術影響力指標演進</a:t>
            </a:r>
            <a:endParaRPr lang="en-US" sz="8000" b="1" dirty="0">
              <a:solidFill>
                <a:srgbClr val="FFFF00"/>
              </a:solidFill>
              <a:latin typeface="DM Sans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041848" y="4100716"/>
            <a:ext cx="3741646" cy="881318"/>
            <a:chOff x="0" y="0"/>
            <a:chExt cx="985454" cy="23211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85454" cy="232117"/>
            </a:xfrm>
            <a:custGeom>
              <a:avLst/>
              <a:gdLst/>
              <a:ahLst/>
              <a:cxnLst/>
              <a:rect l="l" t="t" r="r" b="b"/>
              <a:pathLst>
                <a:path w="985454" h="232117">
                  <a:moveTo>
                    <a:pt x="105525" y="0"/>
                  </a:moveTo>
                  <a:lnTo>
                    <a:pt x="879929" y="0"/>
                  </a:lnTo>
                  <a:cubicBezTo>
                    <a:pt x="907916" y="0"/>
                    <a:pt x="934757" y="11118"/>
                    <a:pt x="954547" y="30908"/>
                  </a:cubicBezTo>
                  <a:cubicBezTo>
                    <a:pt x="974336" y="50697"/>
                    <a:pt x="985454" y="77538"/>
                    <a:pt x="985454" y="105525"/>
                  </a:cubicBezTo>
                  <a:lnTo>
                    <a:pt x="985454" y="126592"/>
                  </a:lnTo>
                  <a:cubicBezTo>
                    <a:pt x="985454" y="154579"/>
                    <a:pt x="974336" y="181419"/>
                    <a:pt x="954547" y="201209"/>
                  </a:cubicBezTo>
                  <a:cubicBezTo>
                    <a:pt x="934757" y="220999"/>
                    <a:pt x="907916" y="232117"/>
                    <a:pt x="879929" y="232117"/>
                  </a:cubicBezTo>
                  <a:lnTo>
                    <a:pt x="105525" y="232117"/>
                  </a:lnTo>
                  <a:cubicBezTo>
                    <a:pt x="77538" y="232117"/>
                    <a:pt x="50697" y="220999"/>
                    <a:pt x="30908" y="201209"/>
                  </a:cubicBezTo>
                  <a:cubicBezTo>
                    <a:pt x="11118" y="181419"/>
                    <a:pt x="0" y="154579"/>
                    <a:pt x="0" y="126592"/>
                  </a:cubicBezTo>
                  <a:lnTo>
                    <a:pt x="0" y="105525"/>
                  </a:lnTo>
                  <a:cubicBezTo>
                    <a:pt x="0" y="77538"/>
                    <a:pt x="11118" y="50697"/>
                    <a:pt x="30908" y="30908"/>
                  </a:cubicBezTo>
                  <a:cubicBezTo>
                    <a:pt x="50697" y="11118"/>
                    <a:pt x="77538" y="0"/>
                    <a:pt x="105525" y="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985454" cy="270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01704" y="4348733"/>
            <a:ext cx="4373269" cy="515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zh-TW" altLang="en-US" sz="4000" b="1" dirty="0">
                <a:solidFill>
                  <a:srgbClr val="8CA9AD"/>
                </a:solidFill>
                <a:latin typeface="DM Sans Bold"/>
              </a:rPr>
              <a:t>論文數量</a:t>
            </a:r>
            <a:endParaRPr lang="en-US" sz="4000" b="1" dirty="0">
              <a:solidFill>
                <a:srgbClr val="8CA9AD"/>
              </a:solidFill>
              <a:latin typeface="DM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332432" y="5186373"/>
            <a:ext cx="4588119" cy="850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altLang="zh-TW" sz="3000" dirty="0" smtClean="0">
                <a:solidFill>
                  <a:srgbClr val="FFFFFF"/>
                </a:solidFill>
                <a:latin typeface="DM Sans"/>
              </a:rPr>
              <a:t>WOS</a:t>
            </a:r>
            <a:r>
              <a:rPr lang="zh-TW" altLang="en-US" sz="3000" dirty="0">
                <a:solidFill>
                  <a:srgbClr val="FFFFFF"/>
                </a:solidFill>
                <a:latin typeface="DM Sans"/>
              </a:rPr>
              <a:t>論文</a:t>
            </a:r>
            <a:r>
              <a:rPr lang="zh-TW" altLang="en-US" sz="3000" dirty="0" smtClean="0">
                <a:solidFill>
                  <a:srgbClr val="FFFFFF"/>
                </a:solidFill>
                <a:latin typeface="DM Sans"/>
              </a:rPr>
              <a:t>篇</a:t>
            </a:r>
            <a:r>
              <a:rPr lang="zh-TW" altLang="en-US" sz="3000" dirty="0">
                <a:solidFill>
                  <a:srgbClr val="FFFFFF"/>
                </a:solidFill>
                <a:latin typeface="DM Sans"/>
              </a:rPr>
              <a:t>數</a:t>
            </a:r>
            <a:endParaRPr lang="en-US" altLang="zh-TW" sz="3000" dirty="0">
              <a:solidFill>
                <a:srgbClr val="FFFFFF"/>
              </a:solidFill>
              <a:latin typeface="DM Sans"/>
            </a:endParaRPr>
          </a:p>
          <a:p>
            <a:pPr marL="457200" indent="-457200">
              <a:lnSpc>
                <a:spcPts val="33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FFFF"/>
              </a:solidFill>
              <a:latin typeface="DM Sans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6458588" y="4100716"/>
            <a:ext cx="5115395" cy="3044820"/>
            <a:chOff x="81809" y="0"/>
            <a:chExt cx="6820528" cy="4059759"/>
          </a:xfrm>
        </p:grpSpPr>
        <p:grpSp>
          <p:nvGrpSpPr>
            <p:cNvPr id="14" name="Group 14"/>
            <p:cNvGrpSpPr/>
            <p:nvPr/>
          </p:nvGrpSpPr>
          <p:grpSpPr>
            <a:xfrm>
              <a:off x="564315" y="0"/>
              <a:ext cx="4988862" cy="1175091"/>
              <a:chOff x="0" y="0"/>
              <a:chExt cx="985454" cy="23211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985454" cy="232117"/>
              </a:xfrm>
              <a:custGeom>
                <a:avLst/>
                <a:gdLst/>
                <a:ahLst/>
                <a:cxnLst/>
                <a:rect l="l" t="t" r="r" b="b"/>
                <a:pathLst>
                  <a:path w="985454" h="232117">
                    <a:moveTo>
                      <a:pt x="105525" y="0"/>
                    </a:moveTo>
                    <a:lnTo>
                      <a:pt x="879929" y="0"/>
                    </a:lnTo>
                    <a:cubicBezTo>
                      <a:pt x="907916" y="0"/>
                      <a:pt x="934757" y="11118"/>
                      <a:pt x="954547" y="30908"/>
                    </a:cubicBezTo>
                    <a:cubicBezTo>
                      <a:pt x="974336" y="50697"/>
                      <a:pt x="985454" y="77538"/>
                      <a:pt x="985454" y="105525"/>
                    </a:cubicBezTo>
                    <a:lnTo>
                      <a:pt x="985454" y="126592"/>
                    </a:lnTo>
                    <a:cubicBezTo>
                      <a:pt x="985454" y="154579"/>
                      <a:pt x="974336" y="181419"/>
                      <a:pt x="954547" y="201209"/>
                    </a:cubicBezTo>
                    <a:cubicBezTo>
                      <a:pt x="934757" y="220999"/>
                      <a:pt x="907916" y="232117"/>
                      <a:pt x="879929" y="232117"/>
                    </a:cubicBezTo>
                    <a:lnTo>
                      <a:pt x="105525" y="232117"/>
                    </a:lnTo>
                    <a:cubicBezTo>
                      <a:pt x="77538" y="232117"/>
                      <a:pt x="50697" y="220999"/>
                      <a:pt x="30908" y="201209"/>
                    </a:cubicBezTo>
                    <a:cubicBezTo>
                      <a:pt x="11118" y="181419"/>
                      <a:pt x="0" y="154579"/>
                      <a:pt x="0" y="126592"/>
                    </a:cubicBezTo>
                    <a:lnTo>
                      <a:pt x="0" y="105525"/>
                    </a:lnTo>
                    <a:cubicBezTo>
                      <a:pt x="0" y="77538"/>
                      <a:pt x="11118" y="50697"/>
                      <a:pt x="30908" y="30908"/>
                    </a:cubicBezTo>
                    <a:cubicBezTo>
                      <a:pt x="50697" y="11118"/>
                      <a:pt x="77538" y="0"/>
                      <a:pt x="10552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985454" cy="2702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81809" y="330689"/>
              <a:ext cx="5831026" cy="686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0"/>
                </a:lnSpc>
              </a:pPr>
              <a:r>
                <a:rPr lang="zh-TW" altLang="en-US" sz="4000" b="1" dirty="0">
                  <a:solidFill>
                    <a:srgbClr val="8CA9AD"/>
                  </a:solidFill>
                  <a:latin typeface="DM Sans Bold"/>
                </a:rPr>
                <a:t>論文被引次數</a:t>
              </a:r>
              <a:endParaRPr lang="en-US" sz="4000" b="1" dirty="0">
                <a:solidFill>
                  <a:srgbClr val="8CA9AD"/>
                </a:solidFill>
                <a:latin typeface="DM Sans Bold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84844" y="1494955"/>
              <a:ext cx="6117493" cy="2564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33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TW" altLang="en-US" sz="3000" dirty="0">
                  <a:solidFill>
                    <a:srgbClr val="FFFFFF"/>
                  </a:solidFill>
                  <a:latin typeface="+mn-ea"/>
                </a:rPr>
                <a:t>被引用總次數</a:t>
              </a:r>
              <a:endParaRPr lang="en-US" altLang="zh-TW" sz="3000" dirty="0">
                <a:solidFill>
                  <a:srgbClr val="FFFFFF"/>
                </a:solidFill>
                <a:latin typeface="+mn-ea"/>
              </a:endParaRPr>
            </a:p>
            <a:p>
              <a:pPr marL="457200" indent="-457200">
                <a:lnSpc>
                  <a:spcPts val="33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TW" altLang="en-US" sz="3000" dirty="0">
                  <a:solidFill>
                    <a:srgbClr val="FFFFFF"/>
                  </a:solidFill>
                  <a:latin typeface="+mn-ea"/>
                </a:rPr>
                <a:t>平均被引用次數</a:t>
              </a:r>
              <a:endParaRPr lang="en-US" altLang="zh-TW" sz="3000" dirty="0">
                <a:solidFill>
                  <a:srgbClr val="FFFFFF"/>
                </a:solidFill>
                <a:latin typeface="+mn-ea"/>
              </a:endParaRPr>
            </a:p>
            <a:p>
              <a:pPr marL="457200" indent="-457200">
                <a:lnSpc>
                  <a:spcPts val="33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TW" altLang="en-US" sz="3000" dirty="0">
                  <a:solidFill>
                    <a:srgbClr val="FFFFFF"/>
                  </a:solidFill>
                  <a:latin typeface="+mn-ea"/>
                </a:rPr>
                <a:t>期刊影響係數</a:t>
              </a:r>
              <a:r>
                <a:rPr lang="en-US" altLang="zh-TW" sz="3000" dirty="0">
                  <a:solidFill>
                    <a:srgbClr val="FFFFFF"/>
                  </a:solidFill>
                  <a:latin typeface="+mn-ea"/>
                </a:rPr>
                <a:t>(IF)</a:t>
              </a:r>
            </a:p>
            <a:p>
              <a:pPr marL="457200" indent="-457200">
                <a:lnSpc>
                  <a:spcPts val="33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altLang="zh-TW" sz="3000" dirty="0">
                  <a:solidFill>
                    <a:srgbClr val="FFFFFF"/>
                  </a:solidFill>
                  <a:latin typeface="+mn-ea"/>
                </a:rPr>
                <a:t>H-Index</a:t>
              </a:r>
              <a:endParaRPr lang="en-US" sz="3000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599087" y="4100716"/>
            <a:ext cx="3741646" cy="881318"/>
            <a:chOff x="0" y="0"/>
            <a:chExt cx="985454" cy="23211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85454" cy="232117"/>
            </a:xfrm>
            <a:custGeom>
              <a:avLst/>
              <a:gdLst/>
              <a:ahLst/>
              <a:cxnLst/>
              <a:rect l="l" t="t" r="r" b="b"/>
              <a:pathLst>
                <a:path w="985454" h="232117">
                  <a:moveTo>
                    <a:pt x="105525" y="0"/>
                  </a:moveTo>
                  <a:lnTo>
                    <a:pt x="879929" y="0"/>
                  </a:lnTo>
                  <a:cubicBezTo>
                    <a:pt x="907916" y="0"/>
                    <a:pt x="934757" y="11118"/>
                    <a:pt x="954547" y="30908"/>
                  </a:cubicBezTo>
                  <a:cubicBezTo>
                    <a:pt x="974336" y="50697"/>
                    <a:pt x="985454" y="77538"/>
                    <a:pt x="985454" y="105525"/>
                  </a:cubicBezTo>
                  <a:lnTo>
                    <a:pt x="985454" y="126592"/>
                  </a:lnTo>
                  <a:cubicBezTo>
                    <a:pt x="985454" y="154579"/>
                    <a:pt x="974336" y="181419"/>
                    <a:pt x="954547" y="201209"/>
                  </a:cubicBezTo>
                  <a:cubicBezTo>
                    <a:pt x="934757" y="220999"/>
                    <a:pt x="907916" y="232117"/>
                    <a:pt x="879929" y="232117"/>
                  </a:cubicBezTo>
                  <a:lnTo>
                    <a:pt x="105525" y="232117"/>
                  </a:lnTo>
                  <a:cubicBezTo>
                    <a:pt x="77538" y="232117"/>
                    <a:pt x="50697" y="220999"/>
                    <a:pt x="30908" y="201209"/>
                  </a:cubicBezTo>
                  <a:cubicBezTo>
                    <a:pt x="11118" y="181419"/>
                    <a:pt x="0" y="154579"/>
                    <a:pt x="0" y="126592"/>
                  </a:cubicBezTo>
                  <a:lnTo>
                    <a:pt x="0" y="105525"/>
                  </a:lnTo>
                  <a:cubicBezTo>
                    <a:pt x="0" y="77538"/>
                    <a:pt x="11118" y="50697"/>
                    <a:pt x="30908" y="30908"/>
                  </a:cubicBezTo>
                  <a:cubicBezTo>
                    <a:pt x="50697" y="11118"/>
                    <a:pt x="77538" y="0"/>
                    <a:pt x="1055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985454" cy="270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1265345" y="4330953"/>
            <a:ext cx="4373269" cy="515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zh-TW" altLang="en-US" sz="4000" b="1" dirty="0">
                <a:solidFill>
                  <a:srgbClr val="8CA9AD"/>
                </a:solidFill>
                <a:latin typeface="DM Sans Bold"/>
              </a:rPr>
              <a:t>相對指標</a:t>
            </a:r>
            <a:endParaRPr lang="en-US" sz="4000" b="1" dirty="0">
              <a:solidFill>
                <a:srgbClr val="8CA9AD"/>
              </a:solidFill>
              <a:latin typeface="DM Sans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295591" y="5147033"/>
            <a:ext cx="5829763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3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FFFF"/>
                </a:solidFill>
                <a:latin typeface="+mn-ea"/>
              </a:rPr>
              <a:t>論文百分位</a:t>
            </a:r>
            <a:endParaRPr lang="en-US" altLang="zh-TW" sz="3000" dirty="0">
              <a:solidFill>
                <a:srgbClr val="FFFFFF"/>
              </a:solidFill>
              <a:latin typeface="+mn-ea"/>
            </a:endParaRPr>
          </a:p>
          <a:p>
            <a:pPr marL="457200" indent="-457200">
              <a:lnSpc>
                <a:spcPts val="33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FFFF"/>
                </a:solidFill>
                <a:latin typeface="+mn-ea"/>
              </a:rPr>
              <a:t>學科正規化引文影響力</a:t>
            </a:r>
            <a:r>
              <a:rPr lang="en-US" altLang="zh-TW" sz="3000" dirty="0">
                <a:solidFill>
                  <a:srgbClr val="FFFFFF"/>
                </a:solidFill>
                <a:latin typeface="+mn-ea"/>
              </a:rPr>
              <a:t>(CNCI)</a:t>
            </a:r>
            <a:endParaRPr lang="zh-TW" altLang="en-US" sz="3000" dirty="0">
              <a:solidFill>
                <a:srgbClr val="FFFFFF"/>
              </a:solidFill>
              <a:latin typeface="+mn-ea"/>
            </a:endParaRPr>
          </a:p>
          <a:p>
            <a:pPr marL="457200" indent="-457200">
              <a:lnSpc>
                <a:spcPts val="33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FFFF"/>
                </a:solidFill>
                <a:latin typeface="+mn-ea"/>
              </a:rPr>
              <a:t>期刊正規化引文影響力</a:t>
            </a:r>
            <a:r>
              <a:rPr lang="en-US" altLang="zh-TW" sz="3000" dirty="0">
                <a:solidFill>
                  <a:srgbClr val="FFFFFF"/>
                </a:solidFill>
                <a:latin typeface="+mn-ea"/>
              </a:rPr>
              <a:t>(JNCI)</a:t>
            </a:r>
          </a:p>
          <a:p>
            <a:pPr marL="457200" indent="-457200">
              <a:lnSpc>
                <a:spcPts val="33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FFFF"/>
                </a:solidFill>
                <a:latin typeface="+mn-ea"/>
              </a:rPr>
              <a:t>高被引文</a:t>
            </a:r>
            <a:r>
              <a:rPr lang="zh-TW" altLang="en-US" sz="3000" dirty="0" smtClean="0">
                <a:solidFill>
                  <a:srgbClr val="FFFFFF"/>
                </a:solidFill>
                <a:latin typeface="+mn-ea"/>
              </a:rPr>
              <a:t>章</a:t>
            </a:r>
            <a:r>
              <a:rPr lang="en-US" altLang="zh-TW" sz="3000" dirty="0" smtClean="0">
                <a:solidFill>
                  <a:srgbClr val="FFFFFF"/>
                </a:solidFill>
                <a:latin typeface="+mn-ea"/>
              </a:rPr>
              <a:t>(Highly Cited Paper)</a:t>
            </a:r>
            <a:endParaRPr lang="en-US" altLang="zh-TW" sz="3000" dirty="0">
              <a:solidFill>
                <a:srgbClr val="FFFFFF"/>
              </a:solidFill>
              <a:latin typeface="+mn-ea"/>
            </a:endParaRPr>
          </a:p>
          <a:p>
            <a:pPr marL="457200" indent="-457200">
              <a:lnSpc>
                <a:spcPts val="33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FFFF"/>
                </a:solidFill>
                <a:latin typeface="+mn-ea"/>
              </a:rPr>
              <a:t>熱門</a:t>
            </a:r>
            <a:r>
              <a:rPr lang="zh-TW" altLang="en-US" sz="3000" dirty="0" smtClean="0">
                <a:solidFill>
                  <a:srgbClr val="FFFFFF"/>
                </a:solidFill>
                <a:latin typeface="+mn-ea"/>
              </a:rPr>
              <a:t>文章</a:t>
            </a:r>
            <a:r>
              <a:rPr lang="en-US" altLang="zh-TW" sz="3000" dirty="0" smtClean="0">
                <a:solidFill>
                  <a:srgbClr val="FFFFFF"/>
                </a:solidFill>
                <a:latin typeface="+mn-ea"/>
              </a:rPr>
              <a:t>(Hot Paper)</a:t>
            </a:r>
            <a:endParaRPr lang="en-US" sz="30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-4744879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cxnSp>
        <p:nvCxnSpPr>
          <p:cNvPr id="30" name="直線單箭頭接點 29"/>
          <p:cNvCxnSpPr/>
          <p:nvPr/>
        </p:nvCxnSpPr>
        <p:spPr>
          <a:xfrm>
            <a:off x="5982267" y="4541375"/>
            <a:ext cx="838200" cy="0"/>
          </a:xfrm>
          <a:prstGeom prst="straightConnector1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10735783" y="4541375"/>
            <a:ext cx="838200" cy="0"/>
          </a:xfrm>
          <a:prstGeom prst="straightConnector1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8041552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152312"/>
            <a:ext cx="171450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Q2. 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我想利用</a:t>
            </a:r>
            <a:r>
              <a:rPr lang="en-US" altLang="zh-TW" sz="6000" b="1" dirty="0" err="1">
                <a:solidFill>
                  <a:srgbClr val="56767A"/>
                </a:solidFill>
                <a:latin typeface="+mn-ea"/>
              </a:rPr>
              <a:t>InCites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得到更多個人學術影響力分析</a:t>
            </a:r>
            <a:endParaRPr lang="en-US" sz="6000" b="1" dirty="0">
              <a:solidFill>
                <a:srgbClr val="56767A"/>
              </a:solidFill>
              <a:latin typeface="+mn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001000" y="5829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937451"/>
              </p:ext>
            </p:extLst>
          </p:nvPr>
        </p:nvGraphicFramePr>
        <p:xfrm>
          <a:off x="685800" y="3409274"/>
          <a:ext cx="16818218" cy="4840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8" name="PhotoImpact" r:id="rId5" imgW="12477600" imgH="3590640" progId="PI3.Image">
                  <p:embed/>
                </p:oleObj>
              </mc:Choice>
              <mc:Fallback>
                <p:oleObj name="PhotoImpact" r:id="rId5" imgW="12477600" imgH="359064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3409274"/>
                        <a:ext cx="16818218" cy="4840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6684697" y="4295193"/>
            <a:ext cx="11380295" cy="1408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TW" sz="2600" b="1" dirty="0">
                <a:solidFill>
                  <a:schemeClr val="accent2"/>
                </a:solidFill>
              </a:rPr>
              <a:t>-</a:t>
            </a:r>
            <a:r>
              <a:rPr lang="zh-TW" altLang="en-US" sz="2600" b="1" dirty="0">
                <a:solidFill>
                  <a:schemeClr val="accent2"/>
                </a:solidFill>
              </a:rPr>
              <a:t> 透過系統演算法蒐集 </a:t>
            </a:r>
            <a:r>
              <a:rPr lang="en-US" altLang="zh-TW" sz="2600" b="1" dirty="0">
                <a:solidFill>
                  <a:schemeClr val="accent2"/>
                </a:solidFill>
              </a:rPr>
              <a:t>(Chang, Hsueh-Wei)</a:t>
            </a:r>
          </a:p>
          <a:p>
            <a:pPr>
              <a:spcBef>
                <a:spcPts val="300"/>
              </a:spcBef>
            </a:pPr>
            <a:r>
              <a:rPr lang="en-US" altLang="zh-TW" sz="2600" b="1" dirty="0">
                <a:solidFill>
                  <a:schemeClr val="accent2"/>
                </a:solidFill>
              </a:rPr>
              <a:t>-</a:t>
            </a:r>
            <a:r>
              <a:rPr lang="zh-TW" altLang="en-US" sz="2600" b="1" dirty="0">
                <a:solidFill>
                  <a:schemeClr val="accent2"/>
                </a:solidFill>
              </a:rPr>
              <a:t> </a:t>
            </a:r>
            <a:r>
              <a:rPr lang="en-US" altLang="zh-TW" sz="2600" b="1" dirty="0">
                <a:solidFill>
                  <a:schemeClr val="accent2"/>
                </a:solidFill>
              </a:rPr>
              <a:t>Research ID</a:t>
            </a:r>
            <a:r>
              <a:rPr lang="zh-TW" altLang="en-US" sz="2600" b="1" dirty="0">
                <a:solidFill>
                  <a:schemeClr val="accent2"/>
                </a:solidFill>
              </a:rPr>
              <a:t>或 </a:t>
            </a:r>
            <a:r>
              <a:rPr lang="en-US" altLang="zh-TW" sz="2600" b="1" dirty="0">
                <a:solidFill>
                  <a:schemeClr val="accent2"/>
                </a:solidFill>
              </a:rPr>
              <a:t>ORCID ID (0000-0003-0068-2366, C-9654-2009)</a:t>
            </a:r>
          </a:p>
          <a:p>
            <a:pPr>
              <a:spcBef>
                <a:spcPts val="600"/>
              </a:spcBef>
            </a:pPr>
            <a:r>
              <a:rPr lang="en-US" altLang="zh-TW" sz="2600" b="1" dirty="0">
                <a:solidFill>
                  <a:schemeClr val="accent2"/>
                </a:solidFill>
              </a:rPr>
              <a:t>-</a:t>
            </a:r>
            <a:r>
              <a:rPr lang="zh-TW" altLang="en-US" sz="2600" b="1" dirty="0">
                <a:solidFill>
                  <a:schemeClr val="accent2"/>
                </a:solidFill>
              </a:rPr>
              <a:t> 各種名字寫法 </a:t>
            </a:r>
            <a:r>
              <a:rPr lang="en-US" altLang="zh-TW" sz="2600" b="1" dirty="0">
                <a:solidFill>
                  <a:schemeClr val="accent2"/>
                </a:solidFill>
              </a:rPr>
              <a:t>(Chang, H.W. , Chang, HW, Hsueh-Wei Chang, Chang, Hsueh-Wei)</a:t>
            </a:r>
            <a:endParaRPr lang="zh-TW" altLang="en-US" sz="2600" b="1" dirty="0">
              <a:solidFill>
                <a:schemeClr val="accent2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24239" y="4184570"/>
            <a:ext cx="2774313" cy="1416130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241544" y="8498325"/>
            <a:ext cx="35189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zh-TW" altLang="en-US" sz="2600" b="1" dirty="0">
                <a:solidFill>
                  <a:schemeClr val="accent2"/>
                </a:solidFill>
              </a:rPr>
              <a:t>代表該作者已認領著作</a:t>
            </a:r>
          </a:p>
        </p:txBody>
      </p:sp>
      <p:graphicFrame>
        <p:nvGraphicFramePr>
          <p:cNvPr id="23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488377"/>
              </p:ext>
            </p:extLst>
          </p:nvPr>
        </p:nvGraphicFramePr>
        <p:xfrm>
          <a:off x="5867591" y="8563002"/>
          <a:ext cx="380880" cy="38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9" name="PhotoImpact" r:id="rId7" imgW="190440" imgH="190440" progId="PI3.Image">
                  <p:embed/>
                </p:oleObj>
              </mc:Choice>
              <mc:Fallback>
                <p:oleObj name="PhotoImpact" r:id="rId7" imgW="190440" imgH="19044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67591" y="8563002"/>
                        <a:ext cx="380880" cy="380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839201" y="8375355"/>
            <a:ext cx="3360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solidFill>
                  <a:schemeClr val="accent2"/>
                </a:solidFill>
              </a:rPr>
              <a:t>可用</a:t>
            </a:r>
            <a:r>
              <a:rPr lang="en-US" altLang="zh-TW" sz="2200" b="1" dirty="0">
                <a:solidFill>
                  <a:schemeClr val="accent2"/>
                </a:solidFill>
              </a:rPr>
              <a:t>Filters</a:t>
            </a:r>
            <a:r>
              <a:rPr lang="zh-TW" altLang="en-US" sz="2200" b="1" dirty="0">
                <a:solidFill>
                  <a:schemeClr val="accent2"/>
                </a:solidFill>
              </a:rPr>
              <a:t>加入其他條件</a:t>
            </a:r>
            <a:r>
              <a:rPr lang="en-US" altLang="zh-TW" sz="2200" b="1" dirty="0">
                <a:solidFill>
                  <a:schemeClr val="accent2"/>
                </a:solidFill>
              </a:rPr>
              <a:t>(</a:t>
            </a:r>
            <a:r>
              <a:rPr lang="zh-TW" altLang="en-US" sz="2200" b="1" dirty="0">
                <a:solidFill>
                  <a:schemeClr val="accent2"/>
                </a:solidFill>
              </a:rPr>
              <a:t>例如年代</a:t>
            </a:r>
            <a:r>
              <a:rPr lang="en-US" altLang="zh-TW" sz="2200" b="1" dirty="0">
                <a:solidFill>
                  <a:schemeClr val="accent2"/>
                </a:solidFill>
              </a:rPr>
              <a:t>/</a:t>
            </a:r>
            <a:r>
              <a:rPr lang="zh-TW" altLang="en-US" sz="2200" b="1" dirty="0">
                <a:solidFill>
                  <a:schemeClr val="accent2"/>
                </a:solidFill>
              </a:rPr>
              <a:t>文獻類型</a:t>
            </a:r>
            <a:r>
              <a:rPr lang="en-US" altLang="zh-TW" sz="2200" b="1" dirty="0">
                <a:solidFill>
                  <a:schemeClr val="accent2"/>
                </a:solidFill>
              </a:rPr>
              <a:t>..)</a:t>
            </a:r>
            <a:endParaRPr lang="zh-TW" altLang="en-US" sz="2200" b="1" dirty="0">
              <a:solidFill>
                <a:schemeClr val="accent2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1382" y="5143500"/>
            <a:ext cx="990600" cy="369332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891636" y="3478642"/>
            <a:ext cx="914402" cy="810052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6000" dirty="0">
                <a:solidFill>
                  <a:schemeClr val="bg1"/>
                </a:solidFill>
              </a:rPr>
              <a:t>1</a:t>
            </a:r>
            <a:endParaRPr lang="zh-TW" alt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9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8041552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152312"/>
            <a:ext cx="171450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Q2. 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我想利用</a:t>
            </a:r>
            <a:r>
              <a:rPr lang="en-US" altLang="zh-TW" sz="6000" b="1" dirty="0" err="1">
                <a:solidFill>
                  <a:srgbClr val="56767A"/>
                </a:solidFill>
                <a:latin typeface="+mn-ea"/>
              </a:rPr>
              <a:t>InCites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得到更多個人學術影響力分析</a:t>
            </a:r>
            <a:endParaRPr lang="en-US" sz="6000" b="1" dirty="0">
              <a:solidFill>
                <a:srgbClr val="56767A"/>
              </a:solidFill>
              <a:latin typeface="+mn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001000" y="5829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200400" y="9486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03" y="3027860"/>
            <a:ext cx="17328393" cy="5772956"/>
          </a:xfrm>
          <a:prstGeom prst="rect">
            <a:avLst/>
          </a:prstGeom>
        </p:spPr>
      </p:pic>
      <p:sp>
        <p:nvSpPr>
          <p:cNvPr id="13" name="橢圓 12"/>
          <p:cNvSpPr/>
          <p:nvPr/>
        </p:nvSpPr>
        <p:spPr>
          <a:xfrm>
            <a:off x="685800" y="3096815"/>
            <a:ext cx="914402" cy="810052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6000" dirty="0">
                <a:solidFill>
                  <a:schemeClr val="bg1"/>
                </a:solidFill>
              </a:rPr>
              <a:t>2</a:t>
            </a:r>
            <a:endParaRPr lang="zh-TW" altLang="en-US" sz="60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5900" y="4226136"/>
            <a:ext cx="914400" cy="457200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23356" y="4127783"/>
            <a:ext cx="223651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chemeClr val="accent2"/>
                </a:solidFill>
              </a:rPr>
              <a:t>添加指標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594103" y="5576598"/>
            <a:ext cx="2791028" cy="3681702"/>
          </a:xfrm>
          <a:prstGeom prst="round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63920" y="8312861"/>
            <a:ext cx="90588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>
                <a:solidFill>
                  <a:schemeClr val="accent2"/>
                </a:solidFill>
              </a:rPr>
              <a:t>添加指標</a:t>
            </a:r>
            <a:r>
              <a:rPr lang="en-US" altLang="zh-TW" sz="3000" dirty="0">
                <a:solidFill>
                  <a:schemeClr val="accent2"/>
                </a:solidFill>
              </a:rPr>
              <a:t>(</a:t>
            </a:r>
            <a:r>
              <a:rPr lang="en-US" altLang="zh-TW" sz="3000" dirty="0">
                <a:solidFill>
                  <a:srgbClr val="56767A"/>
                </a:solidFill>
                <a:sym typeface="Wingdings" panose="05000000000000000000" pitchFamily="2" charset="2"/>
              </a:rPr>
              <a:t></a:t>
            </a:r>
            <a:r>
              <a:rPr lang="zh-TW" altLang="en-US" sz="3000" dirty="0">
                <a:solidFill>
                  <a:srgbClr val="56767A"/>
                </a:solidFill>
                <a:sym typeface="Wingdings" panose="05000000000000000000" pitchFamily="2" charset="2"/>
              </a:rPr>
              <a:t>綠色小點</a:t>
            </a:r>
            <a:r>
              <a:rPr lang="en-US" altLang="zh-TW" sz="3000" dirty="0">
                <a:solidFill>
                  <a:schemeClr val="accent2"/>
                </a:solidFill>
                <a:sym typeface="Wingdings" panose="05000000000000000000" pitchFamily="2" charset="2"/>
              </a:rPr>
              <a:t>)</a:t>
            </a:r>
            <a:r>
              <a:rPr lang="zh-TW" altLang="en-US" sz="3000" dirty="0">
                <a:solidFill>
                  <a:schemeClr val="accent2"/>
                </a:solidFill>
                <a:sym typeface="Wingdings" panose="05000000000000000000" pitchFamily="2" charset="2"/>
              </a:rPr>
              <a:t>所對應的數據</a:t>
            </a:r>
            <a:r>
              <a:rPr lang="zh-TW" altLang="en-US" sz="3000" dirty="0">
                <a:solidFill>
                  <a:schemeClr val="accent2"/>
                </a:solidFill>
              </a:rPr>
              <a:t>會出現在右側表格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15544800" y="4610100"/>
            <a:ext cx="1143000" cy="381000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5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85800" y="1152312"/>
            <a:ext cx="171450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Q2. 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我想利用</a:t>
            </a:r>
            <a:r>
              <a:rPr lang="en-US" altLang="zh-TW" sz="6000" b="1" dirty="0" err="1">
                <a:solidFill>
                  <a:srgbClr val="56767A"/>
                </a:solidFill>
                <a:latin typeface="+mn-ea"/>
              </a:rPr>
              <a:t>InCites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得到更多個人學術影響力分析</a:t>
            </a:r>
            <a:endParaRPr lang="en-US" sz="6000" b="1" dirty="0">
              <a:solidFill>
                <a:srgbClr val="56767A"/>
              </a:solidFill>
              <a:latin typeface="+mn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001000" y="5829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200400" y="9486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52037" y="2971343"/>
            <a:ext cx="5488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>
                <a:solidFill>
                  <a:schemeClr val="accent2"/>
                </a:solidFill>
                <a:latin typeface="+mn-ea"/>
              </a:rPr>
              <a:t>Impact</a:t>
            </a:r>
            <a:r>
              <a:rPr lang="zh-TW" altLang="en-US" sz="4000" b="1" dirty="0">
                <a:solidFill>
                  <a:schemeClr val="accent2"/>
                </a:solidFill>
                <a:latin typeface="+mn-ea"/>
              </a:rPr>
              <a:t>影響力系列指標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3" y="4154156"/>
            <a:ext cx="2591162" cy="351521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/>
          <a:srcRect t="12124"/>
          <a:stretch/>
        </p:blipFill>
        <p:spPr>
          <a:xfrm>
            <a:off x="2802105" y="4129911"/>
            <a:ext cx="16002000" cy="208050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076" y="6524262"/>
            <a:ext cx="2803523" cy="3625439"/>
          </a:xfrm>
          <a:prstGeom prst="rect">
            <a:avLst/>
          </a:prstGeom>
        </p:spPr>
      </p:pic>
      <p:sp>
        <p:nvSpPr>
          <p:cNvPr id="20" name="圓角矩形 19"/>
          <p:cNvSpPr/>
          <p:nvPr/>
        </p:nvSpPr>
        <p:spPr>
          <a:xfrm>
            <a:off x="6414655" y="5473314"/>
            <a:ext cx="11887200" cy="533400"/>
          </a:xfrm>
          <a:prstGeom prst="roundRect">
            <a:avLst/>
          </a:prstGeom>
          <a:noFill/>
          <a:ln w="444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cxnSp>
        <p:nvCxnSpPr>
          <p:cNvPr id="22" name="弧形接點 21"/>
          <p:cNvCxnSpPr/>
          <p:nvPr/>
        </p:nvCxnSpPr>
        <p:spPr>
          <a:xfrm rot="16200000" flipH="1">
            <a:off x="11043552" y="5791200"/>
            <a:ext cx="1295400" cy="7620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1575271" y="4969407"/>
            <a:ext cx="231963" cy="164929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17076" y="9639300"/>
            <a:ext cx="2803523" cy="510401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2455235" y="9671566"/>
            <a:ext cx="21852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zh-TW" altLang="en-US" sz="2600" b="1" dirty="0">
                <a:solidFill>
                  <a:schemeClr val="accent2"/>
                </a:solidFill>
              </a:rPr>
              <a:t>了解指標定義</a:t>
            </a:r>
          </a:p>
        </p:txBody>
      </p:sp>
    </p:spTree>
    <p:extLst>
      <p:ext uri="{BB962C8B-B14F-4D97-AF65-F5344CB8AC3E}">
        <p14:creationId xmlns:p14="http://schemas.microsoft.com/office/powerpoint/2010/main" val="394731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62000" y="9539234"/>
            <a:ext cx="8917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latin typeface="+mn-ea"/>
              </a:rPr>
              <a:t>圖片來源：官欣瑩</a:t>
            </a:r>
            <a:r>
              <a:rPr lang="en-US" altLang="zh-TW" sz="2200" dirty="0">
                <a:latin typeface="+mn-ea"/>
              </a:rPr>
              <a:t>(2023)</a:t>
            </a:r>
            <a:r>
              <a:rPr lang="zh-TW" altLang="en-US" sz="2200" dirty="0">
                <a:latin typeface="+mn-ea"/>
              </a:rPr>
              <a:t>。知己知彼－輕鬆掌握個人學術研究影響力。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6700"/>
            <a:ext cx="17619855" cy="925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9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8041552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152312"/>
            <a:ext cx="171450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Q3.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 如何從</a:t>
            </a: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WOS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檢索結果匯入</a:t>
            </a:r>
            <a:r>
              <a:rPr lang="en-US" altLang="zh-TW" sz="6000" b="1" dirty="0" err="1">
                <a:solidFill>
                  <a:srgbClr val="56767A"/>
                </a:solidFill>
                <a:latin typeface="+mn-ea"/>
              </a:rPr>
              <a:t>InCites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做分析</a:t>
            </a:r>
            <a:endParaRPr lang="en-US" sz="6000" b="1" dirty="0">
              <a:solidFill>
                <a:srgbClr val="56767A"/>
              </a:solidFill>
              <a:latin typeface="+mn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940" y="3374185"/>
            <a:ext cx="12232062" cy="668785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115531" y="1998698"/>
            <a:ext cx="1485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/>
              </a:rPr>
              <a:t>欲檢索</a:t>
            </a:r>
            <a:r>
              <a:rPr lang="en-US" altLang="zh-TW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/>
              </a:rPr>
              <a:t>2000</a:t>
            </a:r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/>
              </a:rPr>
              <a:t>年之後發表多巴胺</a:t>
            </a:r>
            <a:r>
              <a:rPr lang="en-US" altLang="zh-TW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/>
              </a:rPr>
              <a:t>(dopamine)</a:t>
            </a:r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/>
              </a:rPr>
              <a:t>與過動症</a:t>
            </a:r>
            <a:r>
              <a:rPr lang="en-US" altLang="zh-TW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/>
              </a:rPr>
              <a:t>(ADHD)</a:t>
            </a:r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/>
              </a:rPr>
              <a:t>相關文章</a:t>
            </a:r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，並匯入</a:t>
            </a:r>
            <a:r>
              <a:rPr lang="en-US" altLang="zh-TW" sz="4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InCites</a:t>
            </a:r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做分析。</a:t>
            </a:r>
            <a:endParaRPr lang="en-US" altLang="zh-TW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86600" y="6210300"/>
            <a:ext cx="7848600" cy="1371600"/>
          </a:xfrm>
          <a:prstGeom prst="rect">
            <a:avLst/>
          </a:prstGeom>
          <a:noFill/>
          <a:ln w="444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0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8041552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152312"/>
            <a:ext cx="171450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Q3.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 如何從</a:t>
            </a: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WOS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檢索結果匯入</a:t>
            </a:r>
            <a:r>
              <a:rPr lang="en-US" altLang="zh-TW" sz="6000" b="1" dirty="0" err="1">
                <a:solidFill>
                  <a:srgbClr val="56767A"/>
                </a:solidFill>
                <a:latin typeface="+mn-ea"/>
              </a:rPr>
              <a:t>InCites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分析</a:t>
            </a:r>
            <a:endParaRPr lang="en-US" sz="6000" b="1" dirty="0">
              <a:solidFill>
                <a:srgbClr val="56767A"/>
              </a:solidFill>
              <a:latin typeface="+mn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628900"/>
            <a:ext cx="13231236" cy="687641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772400" y="5517063"/>
            <a:ext cx="838200" cy="3048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7772400" y="8471039"/>
            <a:ext cx="2438400" cy="246424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7772400" y="5821863"/>
            <a:ext cx="76200" cy="2649176"/>
          </a:xfrm>
          <a:prstGeom prst="straightConnector1">
            <a:avLst/>
          </a:prstGeom>
          <a:ln w="381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13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8041552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152312"/>
            <a:ext cx="171450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Q3.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 如何從</a:t>
            </a: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WOS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檢索結果匯入</a:t>
            </a:r>
            <a:r>
              <a:rPr lang="en-US" altLang="zh-TW" sz="6000" b="1" dirty="0" err="1">
                <a:solidFill>
                  <a:srgbClr val="56767A"/>
                </a:solidFill>
                <a:latin typeface="+mn-ea"/>
              </a:rPr>
              <a:t>InCites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做分析</a:t>
            </a:r>
            <a:endParaRPr lang="en-US" sz="6000" b="1" dirty="0">
              <a:solidFill>
                <a:srgbClr val="56767A"/>
              </a:solidFill>
              <a:latin typeface="+mn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857500"/>
            <a:ext cx="14175178" cy="662079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477000" y="5812487"/>
            <a:ext cx="5257800" cy="6096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35145" y="7569193"/>
            <a:ext cx="685800" cy="3810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7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3619500"/>
            <a:ext cx="16150860" cy="603351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85800" y="1152312"/>
            <a:ext cx="171450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Q3.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 如何從</a:t>
            </a: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WOS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檢索結果匯入</a:t>
            </a:r>
            <a:r>
              <a:rPr lang="en-US" altLang="zh-TW" sz="6000" b="1" dirty="0" err="1">
                <a:solidFill>
                  <a:srgbClr val="56767A"/>
                </a:solidFill>
                <a:latin typeface="+mn-ea"/>
              </a:rPr>
              <a:t>InCites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分析</a:t>
            </a:r>
            <a:endParaRPr lang="en-US" sz="6000" b="1" dirty="0">
              <a:solidFill>
                <a:srgbClr val="56767A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0600" y="6799298"/>
            <a:ext cx="2667000" cy="19050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5170" y="9164276"/>
            <a:ext cx="42672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chemeClr val="accent2"/>
                </a:solidFill>
              </a:rPr>
              <a:t>可以使用</a:t>
            </a:r>
            <a:r>
              <a:rPr lang="en-US" altLang="zh-TW" sz="3000" b="1" dirty="0">
                <a:solidFill>
                  <a:schemeClr val="accent2"/>
                </a:solidFill>
              </a:rPr>
              <a:t>ADHD</a:t>
            </a:r>
            <a:r>
              <a:rPr lang="zh-TW" altLang="en-US" sz="3000" b="1" dirty="0">
                <a:solidFill>
                  <a:schemeClr val="accent2"/>
                </a:solidFill>
              </a:rPr>
              <a:t>再分析</a:t>
            </a:r>
          </a:p>
        </p:txBody>
      </p:sp>
      <p:sp>
        <p:nvSpPr>
          <p:cNvPr id="3" name="矩形 2"/>
          <p:cNvSpPr/>
          <p:nvPr/>
        </p:nvSpPr>
        <p:spPr>
          <a:xfrm>
            <a:off x="2057400" y="2426828"/>
            <a:ext cx="16657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/>
              </a:rPr>
              <a:t>切換至</a:t>
            </a:r>
            <a:r>
              <a:rPr lang="en-US" altLang="zh-TW" sz="4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微軟正黑體"/>
              </a:rPr>
              <a:t>InCites</a:t>
            </a:r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，可在</a:t>
            </a:r>
            <a:r>
              <a:rPr lang="en-US" altLang="zh-TW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看到該資料集</a:t>
            </a:r>
            <a:endParaRPr lang="en-US" altLang="zh-TW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12096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8041552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152312"/>
            <a:ext cx="17221200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Q4.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 如何解讀</a:t>
            </a: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WOS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 </a:t>
            </a: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Author Impact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 </a:t>
            </a:r>
            <a:r>
              <a:rPr lang="en-US" altLang="zh-TW" sz="6000" b="1" dirty="0" err="1">
                <a:solidFill>
                  <a:srgbClr val="56767A"/>
                </a:solidFill>
                <a:latin typeface="+mn-ea"/>
              </a:rPr>
              <a:t>Beamplot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 </a:t>
            </a:r>
            <a:endParaRPr lang="en-US" altLang="zh-TW" sz="6000" b="1" dirty="0">
              <a:solidFill>
                <a:srgbClr val="56767A"/>
              </a:solidFill>
              <a:latin typeface="+mn-ea"/>
            </a:endParaRPr>
          </a:p>
          <a:p>
            <a:pPr>
              <a:lnSpc>
                <a:spcPts val="6600"/>
              </a:lnSpc>
            </a:pP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       </a:t>
            </a: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(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作者影響力光束圖</a:t>
            </a: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)</a:t>
            </a:r>
            <a:endParaRPr lang="en-US" sz="6000" b="1" dirty="0">
              <a:solidFill>
                <a:srgbClr val="56767A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5000" y="2869931"/>
            <a:ext cx="1447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將數據透過正規化與百分位標示，讓不同學科領域著作有相同的比較基礎，以圖像化呈現學術影響力。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922038"/>
            <a:ext cx="14098968" cy="56586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277600" y="4991100"/>
            <a:ext cx="4724400" cy="6096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011400" y="8648700"/>
            <a:ext cx="762000" cy="433363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3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8041552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群組 5"/>
          <p:cNvGrpSpPr/>
          <p:nvPr/>
        </p:nvGrpSpPr>
        <p:grpSpPr>
          <a:xfrm>
            <a:off x="2895600" y="342900"/>
            <a:ext cx="10163864" cy="11942975"/>
            <a:chOff x="2895600" y="342900"/>
            <a:chExt cx="10163864" cy="1194297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0" y="342900"/>
              <a:ext cx="9944188" cy="6232996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95600" y="6527670"/>
              <a:ext cx="10163864" cy="5758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114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352800" y="3695700"/>
            <a:ext cx="11276283" cy="204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9"/>
              </a:lnSpc>
            </a:pPr>
            <a:r>
              <a:rPr lang="en-US" sz="12000" b="1" dirty="0" err="1">
                <a:solidFill>
                  <a:srgbClr val="FFFFFF"/>
                </a:solidFill>
                <a:latin typeface="+mn-ea"/>
              </a:rPr>
              <a:t>In</a:t>
            </a:r>
            <a:r>
              <a:rPr lang="en-US" altLang="zh-TW" sz="12000" b="1" dirty="0" err="1">
                <a:solidFill>
                  <a:srgbClr val="FFFFFF"/>
                </a:solidFill>
                <a:latin typeface="+mn-ea"/>
              </a:rPr>
              <a:t>Cites</a:t>
            </a:r>
            <a:r>
              <a:rPr lang="zh-TW" altLang="en-US" sz="12000" b="1" dirty="0">
                <a:solidFill>
                  <a:srgbClr val="FFFFFF"/>
                </a:solidFill>
                <a:latin typeface="+mn-ea"/>
              </a:rPr>
              <a:t>簡介</a:t>
            </a:r>
            <a:endParaRPr lang="en-US" sz="12000" b="1" dirty="0">
              <a:solidFill>
                <a:srgbClr val="FFFFFF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8041552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152312"/>
            <a:ext cx="17221200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Q4.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 如何解讀</a:t>
            </a: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WOS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 </a:t>
            </a: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Author Impact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 </a:t>
            </a:r>
            <a:r>
              <a:rPr lang="en-US" altLang="zh-TW" sz="6000" b="1" dirty="0" err="1">
                <a:solidFill>
                  <a:srgbClr val="56767A"/>
                </a:solidFill>
                <a:latin typeface="+mn-ea"/>
              </a:rPr>
              <a:t>Beamplot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 </a:t>
            </a:r>
            <a:endParaRPr lang="en-US" altLang="zh-TW" sz="6000" b="1" dirty="0">
              <a:solidFill>
                <a:srgbClr val="56767A"/>
              </a:solidFill>
              <a:latin typeface="+mn-ea"/>
            </a:endParaRPr>
          </a:p>
          <a:p>
            <a:pPr>
              <a:lnSpc>
                <a:spcPts val="6600"/>
              </a:lnSpc>
            </a:pP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       </a:t>
            </a: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(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作者影響力光束圖</a:t>
            </a: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)</a:t>
            </a:r>
            <a:endParaRPr lang="en-US" sz="6000" b="1" dirty="0">
              <a:solidFill>
                <a:srgbClr val="56767A"/>
              </a:solidFill>
              <a:latin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t="8859"/>
          <a:stretch/>
        </p:blipFill>
        <p:spPr>
          <a:xfrm>
            <a:off x="1600200" y="2933700"/>
            <a:ext cx="15175613" cy="69399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087600" y="6438900"/>
            <a:ext cx="1447800" cy="3810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2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85800" y="723900"/>
            <a:ext cx="17221200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Q4.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 如何解讀</a:t>
            </a: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WOS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 </a:t>
            </a: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Author Impact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 </a:t>
            </a:r>
            <a:r>
              <a:rPr lang="en-US" altLang="zh-TW" sz="6000" b="1" dirty="0" err="1">
                <a:solidFill>
                  <a:srgbClr val="56767A"/>
                </a:solidFill>
                <a:latin typeface="+mn-ea"/>
              </a:rPr>
              <a:t>Beamplot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 </a:t>
            </a:r>
            <a:endParaRPr lang="en-US" altLang="zh-TW" sz="6000" b="1" dirty="0">
              <a:solidFill>
                <a:srgbClr val="56767A"/>
              </a:solidFill>
              <a:latin typeface="+mn-ea"/>
            </a:endParaRPr>
          </a:p>
          <a:p>
            <a:pPr>
              <a:lnSpc>
                <a:spcPts val="6600"/>
              </a:lnSpc>
            </a:pP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       </a:t>
            </a: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(</a:t>
            </a:r>
            <a:r>
              <a:rPr lang="zh-TW" altLang="en-US" sz="6000" b="1" dirty="0">
                <a:solidFill>
                  <a:srgbClr val="56767A"/>
                </a:solidFill>
                <a:latin typeface="+mn-ea"/>
              </a:rPr>
              <a:t>作者影響力光束圖</a:t>
            </a:r>
            <a:r>
              <a:rPr lang="en-US" altLang="zh-TW" sz="6000" b="1" dirty="0">
                <a:solidFill>
                  <a:srgbClr val="56767A"/>
                </a:solidFill>
                <a:latin typeface="+mn-ea"/>
              </a:rPr>
              <a:t>)</a:t>
            </a:r>
            <a:endParaRPr lang="en-US" sz="6000" b="1" dirty="0">
              <a:solidFill>
                <a:srgbClr val="56767A"/>
              </a:solidFill>
              <a:latin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175126" y="3939944"/>
            <a:ext cx="7244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每個點代表一篇論文，越趨近</a:t>
            </a:r>
            <a:r>
              <a:rPr lang="en-US" altLang="zh-TW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100</a:t>
            </a:r>
            <a:r>
              <a:rPr lang="zh-TW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代表作者影響力越好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/>
          <a:srcRect b="5889"/>
          <a:stretch/>
        </p:blipFill>
        <p:spPr>
          <a:xfrm>
            <a:off x="838200" y="2933700"/>
            <a:ext cx="8106906" cy="6634368"/>
          </a:xfrm>
          <a:prstGeom prst="rect">
            <a:avLst/>
          </a:prstGeom>
        </p:spPr>
      </p:pic>
      <p:sp>
        <p:nvSpPr>
          <p:cNvPr id="15" name="橢圓 14"/>
          <p:cNvSpPr/>
          <p:nvPr/>
        </p:nvSpPr>
        <p:spPr>
          <a:xfrm>
            <a:off x="9734491" y="3543300"/>
            <a:ext cx="304800" cy="304800"/>
          </a:xfrm>
          <a:prstGeom prst="ellipse">
            <a:avLst/>
          </a:prstGeom>
          <a:solidFill>
            <a:srgbClr val="7030A0"/>
          </a:solidFill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0165187" y="3336336"/>
            <a:ext cx="3082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引用百分位</a:t>
            </a:r>
          </a:p>
        </p:txBody>
      </p:sp>
      <p:sp>
        <p:nvSpPr>
          <p:cNvPr id="17" name="橢圓 16"/>
          <p:cNvSpPr/>
          <p:nvPr/>
        </p:nvSpPr>
        <p:spPr>
          <a:xfrm>
            <a:off x="9734490" y="5502240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0175126" y="5339169"/>
            <a:ext cx="56280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年度論文百分位中位數</a:t>
            </a:r>
          </a:p>
        </p:txBody>
      </p:sp>
      <p:cxnSp>
        <p:nvCxnSpPr>
          <p:cNvPr id="20" name="直線接點 19"/>
          <p:cNvCxnSpPr/>
          <p:nvPr/>
        </p:nvCxnSpPr>
        <p:spPr>
          <a:xfrm>
            <a:off x="9296400" y="6765628"/>
            <a:ext cx="76200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10253866" y="6450157"/>
            <a:ext cx="6629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作者所有論文百分位中位數</a:t>
            </a:r>
          </a:p>
        </p:txBody>
      </p:sp>
      <p:sp>
        <p:nvSpPr>
          <p:cNvPr id="24" name="矩形 23"/>
          <p:cNvSpPr/>
          <p:nvPr/>
        </p:nvSpPr>
        <p:spPr>
          <a:xfrm>
            <a:off x="10292398" y="7095329"/>
            <a:ext cx="71274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越趨近右側表示該作者影響力越高</a:t>
            </a:r>
            <a:r>
              <a:rPr lang="zh-TW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，超過</a:t>
            </a:r>
            <a:r>
              <a:rPr lang="en-US" altLang="zh-TW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50</a:t>
            </a:r>
            <a:r>
              <a:rPr lang="zh-TW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以上可視為影響力在水平之上</a:t>
            </a:r>
          </a:p>
        </p:txBody>
      </p:sp>
    </p:spTree>
    <p:extLst>
      <p:ext uri="{BB962C8B-B14F-4D97-AF65-F5344CB8AC3E}">
        <p14:creationId xmlns:p14="http://schemas.microsoft.com/office/powerpoint/2010/main" val="382175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文字方塊 7"/>
          <p:cNvSpPr txBox="1"/>
          <p:nvPr/>
        </p:nvSpPr>
        <p:spPr>
          <a:xfrm>
            <a:off x="1522577" y="1562100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 smtClean="0">
                <a:solidFill>
                  <a:srgbClr val="FFFF00"/>
                </a:solidFill>
                <a:latin typeface="+mn-ea"/>
              </a:rPr>
              <a:t>學術研究相關網頁</a:t>
            </a:r>
            <a:endParaRPr lang="zh-TW" altLang="en-US" sz="6000" b="1" dirty="0">
              <a:solidFill>
                <a:srgbClr val="FFFF00"/>
              </a:solidFill>
              <a:latin typeface="+mn-ea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2577" y="2642294"/>
            <a:ext cx="14746971" cy="637193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522577" y="3695700"/>
            <a:ext cx="992023" cy="4572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57800" y="4381500"/>
            <a:ext cx="2077238" cy="22098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2514600" y="4217431"/>
            <a:ext cx="2590800" cy="76200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文字方塊 7"/>
          <p:cNvSpPr txBox="1"/>
          <p:nvPr/>
        </p:nvSpPr>
        <p:spPr>
          <a:xfrm>
            <a:off x="1522577" y="1562100"/>
            <a:ext cx="68884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b="1" dirty="0" smtClean="0">
                <a:solidFill>
                  <a:srgbClr val="FFFF00"/>
                </a:solidFill>
                <a:latin typeface="+mn-ea"/>
              </a:rPr>
              <a:t>WOS</a:t>
            </a:r>
            <a:r>
              <a:rPr lang="zh-TW" altLang="en-US" sz="60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zh-TW" sz="6000" b="1" dirty="0" smtClean="0">
                <a:solidFill>
                  <a:srgbClr val="FFFF00"/>
                </a:solidFill>
                <a:latin typeface="+mn-ea"/>
              </a:rPr>
              <a:t>AI</a:t>
            </a:r>
            <a:r>
              <a:rPr lang="zh-TW" altLang="en-US" sz="6000" b="1" dirty="0" smtClean="0">
                <a:solidFill>
                  <a:srgbClr val="FFFF00"/>
                </a:solidFill>
                <a:latin typeface="+mn-ea"/>
              </a:rPr>
              <a:t>新功能試用</a:t>
            </a:r>
            <a:endParaRPr lang="zh-TW" altLang="en-US" sz="6000" b="1" dirty="0">
              <a:solidFill>
                <a:srgbClr val="FFFF00"/>
              </a:solidFill>
              <a:latin typeface="+mn-ea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3676248"/>
            <a:ext cx="11948301" cy="5334176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676400" y="2647440"/>
            <a:ext cx="111650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</a:rPr>
              <a:t>試用期限：即日起至</a:t>
            </a:r>
            <a:r>
              <a:rPr lang="en-US" altLang="zh-TW" sz="4000" b="1" dirty="0" smtClean="0">
                <a:solidFill>
                  <a:schemeClr val="bg1"/>
                </a:solidFill>
              </a:rPr>
              <a:t>10/22(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二</a:t>
            </a:r>
            <a:r>
              <a:rPr lang="en-US" altLang="zh-TW" sz="4000" b="1" dirty="0" smtClean="0">
                <a:solidFill>
                  <a:schemeClr val="bg1"/>
                </a:solidFill>
              </a:rPr>
              <a:t>)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  </a:t>
            </a:r>
            <a:r>
              <a:rPr lang="en-US" altLang="zh-TW" sz="3000" b="1" dirty="0" smtClean="0">
                <a:solidFill>
                  <a:srgbClr val="7030A0"/>
                </a:solidFill>
              </a:rPr>
              <a:t>(</a:t>
            </a:r>
            <a:r>
              <a:rPr lang="en-US" altLang="zh-TW" sz="3000" b="1" dirty="0" smtClean="0">
                <a:solidFill>
                  <a:srgbClr val="7030A0"/>
                </a:solidFill>
                <a:hlinkClick r:id="rId9"/>
              </a:rPr>
              <a:t>https://reurl.cc/yvG87y</a:t>
            </a:r>
            <a:r>
              <a:rPr lang="en-US" altLang="zh-TW" sz="3000" b="1" dirty="0" smtClean="0">
                <a:solidFill>
                  <a:srgbClr val="7030A0"/>
                </a:solidFill>
              </a:rPr>
              <a:t>)</a:t>
            </a:r>
          </a:p>
          <a:p>
            <a:endParaRPr lang="zh-TW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2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750345" y="6703328"/>
            <a:ext cx="10620170" cy="1639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zh-TW" altLang="en-US" sz="12500" b="1" dirty="0">
                <a:solidFill>
                  <a:srgbClr val="FFFFFF"/>
                </a:solidFill>
                <a:latin typeface="DM Sans Bold"/>
              </a:rPr>
              <a:t>謝謝聆聽</a:t>
            </a:r>
            <a:endParaRPr lang="en-US" sz="12500" b="1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10" name="Freeform 10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7003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66895" y="1485900"/>
            <a:ext cx="6726444" cy="760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altLang="zh-TW" sz="8000" b="1" kern="0" dirty="0" err="1">
                <a:solidFill>
                  <a:srgbClr val="56767A"/>
                </a:solidFill>
                <a:latin typeface="DM Sans Bold"/>
              </a:rPr>
              <a:t>InCites</a:t>
            </a:r>
            <a:r>
              <a:rPr lang="zh-TW" altLang="en-US" sz="8000" b="1" kern="0" dirty="0">
                <a:solidFill>
                  <a:srgbClr val="56767A"/>
                </a:solidFill>
                <a:latin typeface="DM Sans Bold"/>
              </a:rPr>
              <a:t>簡介</a:t>
            </a:r>
            <a:endParaRPr lang="en-US" sz="8000" b="1" kern="0" dirty="0">
              <a:solidFill>
                <a:srgbClr val="56767A"/>
              </a:solidFill>
              <a:latin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66895" y="2246814"/>
            <a:ext cx="704204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zh-TW" altLang="en-US" sz="4000" b="1" dirty="0">
                <a:solidFill>
                  <a:srgbClr val="737373"/>
                </a:solidFill>
                <a:latin typeface="+mn-ea"/>
              </a:rPr>
              <a:t>全方位研究績效分析工具</a:t>
            </a:r>
            <a:endParaRPr lang="en-US" sz="4000" b="1" dirty="0">
              <a:solidFill>
                <a:srgbClr val="737373"/>
              </a:solidFill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38200" y="3789673"/>
            <a:ext cx="990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8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分析機構的科學研究生產力</a:t>
            </a:r>
            <a:r>
              <a:rPr lang="en-US" altLang="zh-TW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，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與全球同儕的科學研究進行基準化分析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18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客製化的引文數據及多元化指標</a:t>
            </a:r>
            <a:r>
              <a:rPr lang="en-US" altLang="zh-TW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，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可以全面了解研究者</a:t>
            </a:r>
            <a:r>
              <a:rPr lang="en-US" altLang="zh-TW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/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機構的科學研究表現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18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可與</a:t>
            </a:r>
            <a:r>
              <a:rPr lang="en-US" altLang="zh-TW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Web of Science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資料庫相互串聯</a:t>
            </a:r>
            <a:r>
              <a:rPr lang="en-US" altLang="zh-TW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，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再利用</a:t>
            </a:r>
            <a:r>
              <a:rPr lang="en-US" altLang="zh-TW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InCites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進行分析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74537"/>
              </p:ext>
            </p:extLst>
          </p:nvPr>
        </p:nvGraphicFramePr>
        <p:xfrm>
          <a:off x="11259150" y="3789673"/>
          <a:ext cx="6500547" cy="320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" name="PhotoImpact" r:id="rId5" imgW="11029680" imgH="5438520" progId="PI3.Image">
                  <p:embed/>
                </p:oleObj>
              </mc:Choice>
              <mc:Fallback>
                <p:oleObj name="PhotoImpact" r:id="rId5" imgW="11029680" imgH="543852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9150" y="3789673"/>
                        <a:ext cx="6500547" cy="3205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1841089" y="7053151"/>
            <a:ext cx="5918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涵蓋</a:t>
            </a:r>
            <a:r>
              <a:rPr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200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多個國家與</a:t>
            </a:r>
            <a:r>
              <a:rPr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14,000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個機構的研究表現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66895" y="1485900"/>
            <a:ext cx="6726444" cy="760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altLang="zh-TW" sz="8000" b="1" kern="0" dirty="0" err="1">
                <a:solidFill>
                  <a:srgbClr val="56767A"/>
                </a:solidFill>
                <a:latin typeface="DM Sans Bold"/>
              </a:rPr>
              <a:t>InCites</a:t>
            </a:r>
            <a:r>
              <a:rPr lang="zh-TW" altLang="en-US" sz="8000" b="1" kern="0" dirty="0">
                <a:solidFill>
                  <a:srgbClr val="56767A"/>
                </a:solidFill>
                <a:latin typeface="DM Sans Bold"/>
              </a:rPr>
              <a:t>登入</a:t>
            </a:r>
            <a:endParaRPr lang="en-US" sz="8000" b="1" kern="0" dirty="0">
              <a:solidFill>
                <a:srgbClr val="56767A"/>
              </a:solidFill>
              <a:latin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66895" y="2246814"/>
            <a:ext cx="704204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endParaRPr lang="en-US" sz="4000" b="1" dirty="0">
              <a:solidFill>
                <a:srgbClr val="737373"/>
              </a:solidFill>
              <a:latin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53441" y="2192953"/>
            <a:ext cx="838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圖資處首頁</a:t>
            </a:r>
            <a:r>
              <a:rPr lang="en-US" altLang="zh-TW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-&gt;</a:t>
            </a:r>
            <a:r>
              <a:rPr lang="zh-TW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常用電子資源</a:t>
            </a:r>
            <a:r>
              <a:rPr lang="en-US" altLang="zh-TW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-&gt;</a:t>
            </a:r>
            <a:r>
              <a:rPr lang="en-US" altLang="zh-TW" sz="3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InCites</a:t>
            </a:r>
            <a:r>
              <a:rPr lang="zh-TW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資料庫</a:t>
            </a:r>
          </a:p>
        </p:txBody>
      </p:sp>
      <p:grpSp>
        <p:nvGrpSpPr>
          <p:cNvPr id="13" name="Group 11"/>
          <p:cNvGrpSpPr/>
          <p:nvPr/>
        </p:nvGrpSpPr>
        <p:grpSpPr>
          <a:xfrm>
            <a:off x="744352" y="2848988"/>
            <a:ext cx="7045696" cy="5157336"/>
            <a:chOff x="-34259" y="-38100"/>
            <a:chExt cx="1340866" cy="725795"/>
          </a:xfrm>
        </p:grpSpPr>
        <p:sp>
          <p:nvSpPr>
            <p:cNvPr id="14" name="Freeform 12"/>
            <p:cNvSpPr/>
            <p:nvPr/>
          </p:nvSpPr>
          <p:spPr>
            <a:xfrm>
              <a:off x="-34259" y="19865"/>
              <a:ext cx="1340866" cy="654260"/>
            </a:xfrm>
            <a:custGeom>
              <a:avLst/>
              <a:gdLst/>
              <a:ahLst/>
              <a:cxnLst/>
              <a:rect l="l" t="t" r="r" b="b"/>
              <a:pathLst>
                <a:path w="1302599" h="687695">
                  <a:moveTo>
                    <a:pt x="129092" y="0"/>
                  </a:moveTo>
                  <a:lnTo>
                    <a:pt x="1173507" y="0"/>
                  </a:lnTo>
                  <a:cubicBezTo>
                    <a:pt x="1244803" y="0"/>
                    <a:pt x="1302599" y="57797"/>
                    <a:pt x="1302599" y="129092"/>
                  </a:cubicBezTo>
                  <a:lnTo>
                    <a:pt x="1302599" y="558603"/>
                  </a:lnTo>
                  <a:cubicBezTo>
                    <a:pt x="1302599" y="629899"/>
                    <a:pt x="1244803" y="687695"/>
                    <a:pt x="1173507" y="687695"/>
                  </a:cubicBezTo>
                  <a:lnTo>
                    <a:pt x="129092" y="687695"/>
                  </a:lnTo>
                  <a:cubicBezTo>
                    <a:pt x="57797" y="687695"/>
                    <a:pt x="0" y="629899"/>
                    <a:pt x="0" y="558603"/>
                  </a:cubicBezTo>
                  <a:lnTo>
                    <a:pt x="0" y="129092"/>
                  </a:lnTo>
                  <a:cubicBezTo>
                    <a:pt x="0" y="57797"/>
                    <a:pt x="57797" y="0"/>
                    <a:pt x="129092" y="0"/>
                  </a:cubicBezTo>
                  <a:close/>
                </a:path>
              </a:pathLst>
            </a:custGeom>
            <a:solidFill>
              <a:srgbClr val="56767A"/>
            </a:solidFill>
          </p:spPr>
        </p:sp>
        <p:sp>
          <p:nvSpPr>
            <p:cNvPr id="15" name="TextBox 13"/>
            <p:cNvSpPr txBox="1"/>
            <p:nvPr/>
          </p:nvSpPr>
          <p:spPr>
            <a:xfrm>
              <a:off x="0" y="-38100"/>
              <a:ext cx="1302599" cy="725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1219200" y="3503339"/>
            <a:ext cx="6096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3500" dirty="0">
                <a:solidFill>
                  <a:schemeClr val="bg1"/>
                </a:solidFill>
                <a:latin typeface="+mn-ea"/>
              </a:rPr>
              <a:t>請在校園網域內註冊一組個人帳密</a:t>
            </a:r>
            <a:r>
              <a:rPr lang="zh-TW" altLang="en-US" sz="3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方可在校內外使用。</a:t>
            </a:r>
            <a:endParaRPr lang="en-US" altLang="zh-TW" sz="35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5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5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請使用</a:t>
            </a:r>
            <a:r>
              <a:rPr lang="en-US" altLang="zh-TW" sz="35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@kmu.edu.tw</a:t>
            </a:r>
            <a:r>
              <a:rPr lang="zh-TW" altLang="en-US" sz="35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  <a:r>
              <a:rPr lang="en-US" altLang="zh-TW" sz="35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endParaRPr lang="en-US" altLang="zh-TW" sz="3000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1474158" y="5427656"/>
            <a:ext cx="5383842" cy="2250537"/>
          </a:xfrm>
          <a:prstGeom prst="roundRect">
            <a:avLst/>
          </a:prstGeom>
          <a:solidFill>
            <a:schemeClr val="bg1"/>
          </a:solidFill>
          <a:ln w="92075" cmpd="sng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500" dirty="0" err="1">
                <a:solidFill>
                  <a:schemeClr val="accent6">
                    <a:lumMod val="75000"/>
                  </a:schemeClr>
                </a:solidFill>
              </a:rPr>
              <a:t>InCites</a:t>
            </a:r>
            <a:endParaRPr lang="en-US" altLang="zh-TW" sz="35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TW" sz="3500" dirty="0">
                <a:solidFill>
                  <a:schemeClr val="accent6">
                    <a:lumMod val="75000"/>
                  </a:schemeClr>
                </a:solidFill>
              </a:rPr>
              <a:t>WOS</a:t>
            </a:r>
            <a:r>
              <a:rPr lang="zh-TW" altLang="en-US" sz="3500" dirty="0">
                <a:solidFill>
                  <a:schemeClr val="accent6">
                    <a:lumMod val="75000"/>
                  </a:schemeClr>
                </a:solidFill>
              </a:rPr>
              <a:t>     </a:t>
            </a:r>
            <a:endParaRPr lang="en-US" altLang="zh-TW" sz="35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TW" sz="3500" dirty="0">
                <a:solidFill>
                  <a:schemeClr val="accent6">
                    <a:lumMod val="75000"/>
                  </a:schemeClr>
                </a:solidFill>
              </a:rPr>
              <a:t>JCR</a:t>
            </a:r>
          </a:p>
          <a:p>
            <a:r>
              <a:rPr lang="en-US" altLang="zh-TW" sz="3500" dirty="0">
                <a:solidFill>
                  <a:schemeClr val="accent6">
                    <a:lumMod val="75000"/>
                  </a:schemeClr>
                </a:solidFill>
              </a:rPr>
              <a:t>EndNote</a:t>
            </a:r>
            <a:endParaRPr lang="zh-TW" altLang="en-US" sz="3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724400" y="659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 rot="-600000">
            <a:off x="2890141" y="6149469"/>
            <a:ext cx="377539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4000">
                <a:solidFill>
                  <a:schemeClr val="accent6">
                    <a:lumMod val="75000"/>
                  </a:scheme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帳密皆為同一組</a:t>
            </a:r>
            <a:endParaRPr lang="zh-TW" altLang="en-US" sz="4000" dirty="0">
              <a:solidFill>
                <a:schemeClr val="accent6">
                  <a:lumMod val="75000"/>
                </a:schemeClr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361" y="876300"/>
            <a:ext cx="15025370" cy="8554591"/>
          </a:xfrm>
          <a:prstGeom prst="rect">
            <a:avLst/>
          </a:prstGeom>
        </p:spPr>
      </p:pic>
      <p:sp>
        <p:nvSpPr>
          <p:cNvPr id="16" name="圓角矩形 15"/>
          <p:cNvSpPr/>
          <p:nvPr/>
        </p:nvSpPr>
        <p:spPr>
          <a:xfrm>
            <a:off x="8839200" y="9049975"/>
            <a:ext cx="1447800" cy="380915"/>
          </a:xfrm>
          <a:prstGeom prst="roundRect">
            <a:avLst/>
          </a:prstGeom>
          <a:noFill/>
          <a:ln w="444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85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66895" y="1485900"/>
            <a:ext cx="6726444" cy="760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altLang="zh-TW" sz="8000" b="1" kern="0" dirty="0" err="1">
                <a:solidFill>
                  <a:srgbClr val="56767A"/>
                </a:solidFill>
                <a:latin typeface="DM Sans Bold"/>
              </a:rPr>
              <a:t>InCites</a:t>
            </a:r>
            <a:r>
              <a:rPr lang="zh-TW" altLang="en-US" sz="8000" b="1" kern="0" dirty="0">
                <a:solidFill>
                  <a:srgbClr val="56767A"/>
                </a:solidFill>
                <a:latin typeface="DM Sans Bold"/>
              </a:rPr>
              <a:t>登入</a:t>
            </a:r>
            <a:endParaRPr lang="en-US" sz="8000" b="1" kern="0" dirty="0">
              <a:solidFill>
                <a:srgbClr val="56767A"/>
              </a:solidFill>
              <a:latin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66895" y="2246814"/>
            <a:ext cx="704204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endParaRPr lang="en-US" sz="4000" b="1" dirty="0">
              <a:solidFill>
                <a:srgbClr val="737373"/>
              </a:solidFill>
              <a:latin typeface="+mn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724400" y="659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032572"/>
            <a:ext cx="16421416" cy="43509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71800" y="6960632"/>
            <a:ext cx="8305800" cy="4572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66800" y="3221429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電子資源查詢系統</a:t>
            </a:r>
            <a:endParaRPr lang="zh-TW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997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66895" y="1485900"/>
            <a:ext cx="6726444" cy="760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altLang="zh-TW" sz="8000" b="1" kern="0" dirty="0" err="1">
                <a:solidFill>
                  <a:srgbClr val="56767A"/>
                </a:solidFill>
                <a:latin typeface="DM Sans Bold"/>
              </a:rPr>
              <a:t>InCites</a:t>
            </a:r>
            <a:r>
              <a:rPr lang="zh-TW" altLang="en-US" sz="8000" b="1" kern="0" dirty="0">
                <a:solidFill>
                  <a:srgbClr val="56767A"/>
                </a:solidFill>
                <a:latin typeface="DM Sans Bold"/>
              </a:rPr>
              <a:t>登入</a:t>
            </a:r>
            <a:endParaRPr lang="en-US" sz="8000" b="1" kern="0" dirty="0">
              <a:solidFill>
                <a:srgbClr val="56767A"/>
              </a:solidFill>
              <a:latin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66895" y="2246814"/>
            <a:ext cx="704204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endParaRPr lang="en-US" sz="4000" b="1" dirty="0">
              <a:solidFill>
                <a:srgbClr val="737373"/>
              </a:solidFill>
              <a:latin typeface="+mn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724400" y="659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261848"/>
            <a:ext cx="17557025" cy="66589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630400" y="3695700"/>
            <a:ext cx="3200400" cy="4040772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66895" y="2246814"/>
            <a:ext cx="8468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從右上角</a:t>
            </a:r>
            <a:r>
              <a:rPr lang="en-US" altLang="zh-TW" sz="4000" b="1" dirty="0">
                <a:solidFill>
                  <a:schemeClr val="accent2"/>
                </a:solidFill>
                <a:latin typeface="+mn-ea"/>
              </a:rPr>
              <a:t>Products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可切換其他資料庫</a:t>
            </a:r>
          </a:p>
        </p:txBody>
      </p:sp>
    </p:spTree>
    <p:extLst>
      <p:ext uri="{BB962C8B-B14F-4D97-AF65-F5344CB8AC3E}">
        <p14:creationId xmlns:p14="http://schemas.microsoft.com/office/powerpoint/2010/main" val="75034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66894" y="1485900"/>
            <a:ext cx="9610705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altLang="zh-TW" sz="8000" b="1" kern="0" dirty="0" err="1">
                <a:solidFill>
                  <a:srgbClr val="56767A"/>
                </a:solidFill>
                <a:latin typeface="DM Sans Bold"/>
              </a:rPr>
              <a:t>InCites</a:t>
            </a:r>
            <a:r>
              <a:rPr lang="zh-TW" altLang="en-US" sz="8000" b="1" kern="0" dirty="0">
                <a:solidFill>
                  <a:srgbClr val="56767A"/>
                </a:solidFill>
                <a:latin typeface="DM Sans Bold"/>
              </a:rPr>
              <a:t>家族</a:t>
            </a:r>
            <a:endParaRPr lang="en-US" sz="8000" b="1" kern="0" dirty="0">
              <a:solidFill>
                <a:srgbClr val="56767A"/>
              </a:solidFill>
              <a:latin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66895" y="2246814"/>
            <a:ext cx="704204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endParaRPr lang="en-US" sz="4000" b="1" dirty="0">
              <a:solidFill>
                <a:srgbClr val="737373"/>
              </a:solidFill>
              <a:latin typeface="+mn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724400" y="659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5" name="圓角矩形 14"/>
          <p:cNvSpPr/>
          <p:nvPr/>
        </p:nvSpPr>
        <p:spPr>
          <a:xfrm>
            <a:off x="1604430" y="3007728"/>
            <a:ext cx="4343399" cy="2592972"/>
          </a:xfrm>
          <a:prstGeom prst="roundRect">
            <a:avLst/>
          </a:prstGeom>
          <a:solidFill>
            <a:srgbClr val="8CA9AD"/>
          </a:solidFill>
          <a:ln w="38100">
            <a:solidFill>
              <a:srgbClr val="56767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7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ea"/>
              </a:rPr>
              <a:t>ESI</a:t>
            </a:r>
          </a:p>
          <a:p>
            <a:pPr algn="ctr"/>
            <a:r>
              <a:rPr lang="zh-TW" altLang="en-US" sz="3500" b="1" dirty="0">
                <a:solidFill>
                  <a:schemeClr val="bg1"/>
                </a:solidFill>
                <a:latin typeface="+mn-ea"/>
              </a:rPr>
              <a:t>頂尖學術指標查詢</a:t>
            </a:r>
            <a:endParaRPr lang="en-US" altLang="zh-TW" sz="3500" b="1" dirty="0">
              <a:solidFill>
                <a:schemeClr val="bg1"/>
              </a:solidFill>
              <a:latin typeface="+mn-ea"/>
            </a:endParaRPr>
          </a:p>
          <a:p>
            <a:pPr algn="ctr">
              <a:spcBef>
                <a:spcPts val="600"/>
              </a:spcBef>
            </a:pPr>
            <a:r>
              <a:rPr lang="en-US" altLang="zh-TW" sz="2500" b="1" dirty="0">
                <a:solidFill>
                  <a:schemeClr val="bg1"/>
                </a:solidFill>
                <a:latin typeface="+mn-ea"/>
              </a:rPr>
              <a:t>(</a:t>
            </a:r>
            <a:r>
              <a:rPr lang="zh-TW" altLang="en-US" sz="2500" b="1" dirty="0">
                <a:solidFill>
                  <a:schemeClr val="bg1"/>
                </a:solidFill>
                <a:latin typeface="+mn-ea"/>
              </a:rPr>
              <a:t>每</a:t>
            </a:r>
            <a:r>
              <a:rPr lang="en-US" altLang="zh-TW" sz="2500" b="1" dirty="0">
                <a:solidFill>
                  <a:schemeClr val="bg1"/>
                </a:solidFill>
                <a:latin typeface="+mn-ea"/>
              </a:rPr>
              <a:t>2</a:t>
            </a:r>
            <a:r>
              <a:rPr lang="zh-TW" altLang="en-US" sz="2500" b="1" dirty="0">
                <a:solidFill>
                  <a:schemeClr val="bg1"/>
                </a:solidFill>
                <a:latin typeface="+mn-ea"/>
              </a:rPr>
              <a:t>個月更新</a:t>
            </a:r>
            <a:r>
              <a:rPr lang="en-US" altLang="zh-TW" sz="2500" b="1" dirty="0">
                <a:solidFill>
                  <a:schemeClr val="bg1"/>
                </a:solidFill>
                <a:latin typeface="+mn-ea"/>
              </a:rPr>
              <a:t>)</a:t>
            </a:r>
            <a:endParaRPr lang="zh-TW" altLang="en-US" sz="25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1632258" y="6361614"/>
            <a:ext cx="4343399" cy="2592972"/>
          </a:xfrm>
          <a:prstGeom prst="roundRect">
            <a:avLst/>
          </a:prstGeom>
          <a:solidFill>
            <a:srgbClr val="8CA9AD"/>
          </a:solidFill>
          <a:ln w="38100">
            <a:solidFill>
              <a:srgbClr val="56767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7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</a:rPr>
              <a:t>JCR</a:t>
            </a:r>
          </a:p>
          <a:p>
            <a:pPr algn="ctr"/>
            <a:r>
              <a:rPr lang="zh-TW" altLang="en-US" sz="3500" b="1" dirty="0">
                <a:solidFill>
                  <a:schemeClr val="bg1"/>
                </a:solidFill>
                <a:latin typeface="+mn-ea"/>
              </a:rPr>
              <a:t>期刊排名表現</a:t>
            </a:r>
            <a:endParaRPr lang="en-US" altLang="zh-TW" sz="3500" b="1" dirty="0">
              <a:solidFill>
                <a:schemeClr val="bg1"/>
              </a:solidFill>
              <a:latin typeface="+mn-ea"/>
            </a:endParaRPr>
          </a:p>
          <a:p>
            <a:pPr algn="ctr">
              <a:spcBef>
                <a:spcPts val="600"/>
              </a:spcBef>
            </a:pPr>
            <a:r>
              <a:rPr lang="en-US" altLang="zh-TW" sz="2500" b="1" dirty="0">
                <a:solidFill>
                  <a:schemeClr val="bg1"/>
                </a:solidFill>
                <a:latin typeface="+mn-ea"/>
              </a:rPr>
              <a:t>(</a:t>
            </a:r>
            <a:r>
              <a:rPr lang="zh-TW" altLang="en-US" sz="2500" b="1" dirty="0">
                <a:solidFill>
                  <a:schemeClr val="bg1"/>
                </a:solidFill>
                <a:latin typeface="+mn-ea"/>
              </a:rPr>
              <a:t>每年更新</a:t>
            </a:r>
            <a:r>
              <a:rPr lang="en-US" altLang="zh-TW" sz="2500" b="1" dirty="0">
                <a:solidFill>
                  <a:schemeClr val="bg1"/>
                </a:solidFill>
                <a:latin typeface="+mn-ea"/>
              </a:rPr>
              <a:t>)</a:t>
            </a:r>
            <a:endParaRPr lang="zh-TW" altLang="en-US" sz="25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7162800" y="3007728"/>
            <a:ext cx="4343399" cy="5946858"/>
          </a:xfrm>
          <a:prstGeom prst="roundRect">
            <a:avLst/>
          </a:prstGeom>
          <a:solidFill>
            <a:srgbClr val="8CA9AD"/>
          </a:solidFill>
          <a:ln w="38100">
            <a:solidFill>
              <a:srgbClr val="56767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7000" b="1" dirty="0">
                <a:solidFill>
                  <a:srgbClr val="FFFFCC"/>
                </a:solidFill>
                <a:latin typeface="+mn-ea"/>
              </a:rPr>
              <a:t>WOS</a:t>
            </a:r>
          </a:p>
          <a:p>
            <a:pPr algn="ctr"/>
            <a:r>
              <a:rPr lang="zh-TW" altLang="en-US" sz="3500" b="1" dirty="0">
                <a:solidFill>
                  <a:schemeClr val="bg1"/>
                </a:solidFill>
                <a:latin typeface="+mn-ea"/>
              </a:rPr>
              <a:t>引文索引資料庫</a:t>
            </a:r>
            <a:endParaRPr lang="en-US" altLang="zh-TW" sz="3500" b="1" dirty="0">
              <a:solidFill>
                <a:schemeClr val="bg1"/>
              </a:solidFill>
              <a:latin typeface="+mn-ea"/>
            </a:endParaRPr>
          </a:p>
          <a:p>
            <a:pPr algn="ctr">
              <a:spcBef>
                <a:spcPts val="600"/>
              </a:spcBef>
            </a:pPr>
            <a:r>
              <a:rPr lang="en-US" altLang="zh-TW" sz="2500" b="1" dirty="0">
                <a:solidFill>
                  <a:schemeClr val="bg1"/>
                </a:solidFill>
                <a:latin typeface="+mn-ea"/>
              </a:rPr>
              <a:t>(</a:t>
            </a:r>
            <a:r>
              <a:rPr lang="zh-TW" altLang="en-US" sz="2500" b="1" dirty="0">
                <a:solidFill>
                  <a:schemeClr val="bg1"/>
                </a:solidFill>
                <a:latin typeface="+mn-ea"/>
              </a:rPr>
              <a:t>每日更新</a:t>
            </a:r>
            <a:r>
              <a:rPr lang="en-US" altLang="zh-TW" sz="2500" b="1" dirty="0" smtClean="0">
                <a:solidFill>
                  <a:schemeClr val="bg1"/>
                </a:solidFill>
                <a:latin typeface="+mn-ea"/>
              </a:rPr>
              <a:t>)</a:t>
            </a:r>
            <a:endParaRPr lang="en-US" altLang="zh-TW" sz="2500" b="1" dirty="0">
              <a:solidFill>
                <a:schemeClr val="bg1"/>
              </a:solidFill>
              <a:latin typeface="+mn-ea"/>
            </a:endParaRP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altLang="zh-TW" sz="2500" b="1" dirty="0">
                <a:solidFill>
                  <a:srgbClr val="FFFF00"/>
                </a:solidFill>
                <a:latin typeface="+mn-ea"/>
              </a:rPr>
              <a:t>SCIE-</a:t>
            </a:r>
            <a:r>
              <a:rPr lang="zh-TW" altLang="en-US" sz="2500" b="1" dirty="0">
                <a:solidFill>
                  <a:srgbClr val="FFFF00"/>
                </a:solidFill>
                <a:latin typeface="+mn-ea"/>
              </a:rPr>
              <a:t>科學類 </a:t>
            </a:r>
            <a:r>
              <a:rPr lang="en-US" altLang="zh-TW" sz="1700" b="1" dirty="0">
                <a:solidFill>
                  <a:srgbClr val="FFFF00"/>
                </a:solidFill>
                <a:latin typeface="+mn-ea"/>
              </a:rPr>
              <a:t>(1978~)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altLang="zh-TW" sz="2500" b="1" dirty="0">
                <a:solidFill>
                  <a:srgbClr val="FFFF00"/>
                </a:solidFill>
                <a:latin typeface="+mn-ea"/>
              </a:rPr>
              <a:t>SSCI-</a:t>
            </a:r>
            <a:r>
              <a:rPr lang="zh-TW" altLang="en-US" sz="2500" b="1" dirty="0">
                <a:solidFill>
                  <a:srgbClr val="FFFF00"/>
                </a:solidFill>
                <a:latin typeface="+mn-ea"/>
              </a:rPr>
              <a:t>社會科學類 </a:t>
            </a:r>
            <a:r>
              <a:rPr lang="en-US" altLang="zh-TW" sz="1700" b="1" dirty="0">
                <a:solidFill>
                  <a:srgbClr val="FFFF00"/>
                </a:solidFill>
                <a:latin typeface="+mn-ea"/>
              </a:rPr>
              <a:t>(2006~)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altLang="zh-TW" sz="2500" b="1" dirty="0">
                <a:solidFill>
                  <a:schemeClr val="bg1"/>
                </a:solidFill>
                <a:latin typeface="+mn-ea"/>
              </a:rPr>
              <a:t>AHCI-</a:t>
            </a:r>
            <a:r>
              <a:rPr lang="zh-TW" altLang="en-US" sz="2500" b="1" dirty="0">
                <a:solidFill>
                  <a:schemeClr val="bg1"/>
                </a:solidFill>
                <a:latin typeface="+mn-ea"/>
              </a:rPr>
              <a:t>人文藝術類</a:t>
            </a:r>
            <a:endParaRPr lang="en-US" altLang="zh-TW" sz="2500" b="1" dirty="0">
              <a:solidFill>
                <a:schemeClr val="bg1"/>
              </a:solidFill>
              <a:latin typeface="+mn-ea"/>
            </a:endParaRP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altLang="zh-TW" sz="2500" b="1" dirty="0" smtClean="0">
                <a:solidFill>
                  <a:schemeClr val="bg1"/>
                </a:solidFill>
                <a:latin typeface="+mn-ea"/>
              </a:rPr>
              <a:t>ESCI-</a:t>
            </a:r>
            <a:r>
              <a:rPr lang="zh-TW" altLang="en-US" sz="2500" b="1" dirty="0" smtClean="0">
                <a:solidFill>
                  <a:schemeClr val="bg1"/>
                </a:solidFill>
                <a:latin typeface="+mn-ea"/>
              </a:rPr>
              <a:t>新興資源</a:t>
            </a:r>
            <a:endParaRPr lang="en-US" altLang="zh-TW" sz="2500" b="1" dirty="0" smtClean="0">
              <a:solidFill>
                <a:schemeClr val="bg1"/>
              </a:solidFill>
              <a:latin typeface="+mn-ea"/>
            </a:endParaRP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altLang="zh-TW" sz="2100" b="1" dirty="0" smtClean="0">
                <a:solidFill>
                  <a:schemeClr val="bg1"/>
                </a:solidFill>
                <a:latin typeface="+mn-ea"/>
              </a:rPr>
              <a:t>Conference Proceedings Citation Index-</a:t>
            </a:r>
            <a:r>
              <a:rPr lang="zh-TW" altLang="en-US" sz="2100" b="1" dirty="0" smtClean="0">
                <a:solidFill>
                  <a:schemeClr val="bg1"/>
                </a:solidFill>
                <a:latin typeface="+mn-ea"/>
              </a:rPr>
              <a:t>會議論文</a:t>
            </a:r>
            <a:endParaRPr lang="en-US" altLang="zh-TW" sz="2100" b="1" dirty="0" smtClean="0">
              <a:solidFill>
                <a:schemeClr val="bg1"/>
              </a:solidFill>
              <a:latin typeface="+mn-ea"/>
            </a:endParaRP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altLang="zh-TW" sz="2100" b="1" dirty="0" smtClean="0">
                <a:solidFill>
                  <a:schemeClr val="bg1"/>
                </a:solidFill>
                <a:latin typeface="+mn-ea"/>
              </a:rPr>
              <a:t>Book </a:t>
            </a:r>
            <a:r>
              <a:rPr lang="en-US" altLang="zh-TW" sz="2100" b="1" dirty="0">
                <a:solidFill>
                  <a:schemeClr val="bg1"/>
                </a:solidFill>
                <a:latin typeface="+mn-ea"/>
              </a:rPr>
              <a:t>Citation </a:t>
            </a:r>
            <a:r>
              <a:rPr lang="en-US" altLang="zh-TW" sz="2100" b="1" dirty="0" smtClean="0">
                <a:solidFill>
                  <a:schemeClr val="bg1"/>
                </a:solidFill>
                <a:latin typeface="+mn-ea"/>
              </a:rPr>
              <a:t>Index-</a:t>
            </a:r>
            <a:r>
              <a:rPr lang="zh-TW" altLang="en-US" sz="2100" b="1" dirty="0" smtClean="0">
                <a:solidFill>
                  <a:schemeClr val="bg1"/>
                </a:solidFill>
                <a:latin typeface="+mn-ea"/>
              </a:rPr>
              <a:t>圖書</a:t>
            </a:r>
            <a:endParaRPr lang="en-US" altLang="zh-TW" sz="2100" b="1" dirty="0">
              <a:solidFill>
                <a:schemeClr val="bg1"/>
              </a:solidFill>
              <a:latin typeface="+mn-ea"/>
            </a:endParaRPr>
          </a:p>
          <a:p>
            <a:pPr marL="457200" indent="-457200">
              <a:spcBef>
                <a:spcPts val="600"/>
              </a:spcBef>
              <a:buAutoNum type="arabicPeriod"/>
            </a:pPr>
            <a:endParaRPr lang="zh-TW" altLang="en-US" sz="25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12693342" y="4659127"/>
            <a:ext cx="4343399" cy="2592972"/>
          </a:xfrm>
          <a:prstGeom prst="roundRect">
            <a:avLst/>
          </a:prstGeom>
          <a:solidFill>
            <a:srgbClr val="8CA9AD"/>
          </a:solidFill>
          <a:ln w="38100">
            <a:solidFill>
              <a:srgbClr val="56767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7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InCites</a:t>
            </a:r>
            <a:endParaRPr lang="en-US" altLang="zh-TW" sz="7000" b="1" dirty="0">
              <a:solidFill>
                <a:schemeClr val="accent2">
                  <a:lumMod val="40000"/>
                  <a:lumOff val="60000"/>
                </a:schemeClr>
              </a:solidFill>
              <a:latin typeface="+mn-ea"/>
            </a:endParaRPr>
          </a:p>
          <a:p>
            <a:pPr algn="ctr"/>
            <a:r>
              <a:rPr lang="zh-TW" altLang="en-US" sz="3500" b="1" dirty="0">
                <a:solidFill>
                  <a:schemeClr val="bg1"/>
                </a:solidFill>
                <a:latin typeface="+mn-ea"/>
              </a:rPr>
              <a:t>研究能量綜合分析</a:t>
            </a:r>
            <a:endParaRPr lang="en-US" altLang="zh-TW" sz="3500" b="1" dirty="0">
              <a:solidFill>
                <a:schemeClr val="bg1"/>
              </a:solidFill>
              <a:latin typeface="+mn-ea"/>
            </a:endParaRPr>
          </a:p>
          <a:p>
            <a:pPr algn="ctr">
              <a:spcBef>
                <a:spcPts val="600"/>
              </a:spcBef>
            </a:pPr>
            <a:r>
              <a:rPr lang="en-US" altLang="zh-TW" sz="2500" b="1" dirty="0">
                <a:solidFill>
                  <a:schemeClr val="bg1"/>
                </a:solidFill>
                <a:latin typeface="+mn-ea"/>
              </a:rPr>
              <a:t>(</a:t>
            </a:r>
            <a:r>
              <a:rPr lang="zh-TW" altLang="en-US" sz="2500" b="1" dirty="0">
                <a:solidFill>
                  <a:schemeClr val="bg1"/>
                </a:solidFill>
                <a:latin typeface="+mn-ea"/>
              </a:rPr>
              <a:t>每月更新</a:t>
            </a:r>
            <a:r>
              <a:rPr lang="en-US" altLang="zh-TW" sz="2500" b="1" dirty="0">
                <a:solidFill>
                  <a:schemeClr val="bg1"/>
                </a:solidFill>
                <a:latin typeface="+mn-ea"/>
              </a:rPr>
              <a:t>)</a:t>
            </a:r>
            <a:endParaRPr lang="zh-TW" altLang="en-US" sz="25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24" name="直線接點 23"/>
          <p:cNvCxnSpPr>
            <a:stCxn id="15" idx="3"/>
          </p:cNvCxnSpPr>
          <p:nvPr/>
        </p:nvCxnSpPr>
        <p:spPr>
          <a:xfrm>
            <a:off x="5947829" y="4304214"/>
            <a:ext cx="1214971" cy="1525086"/>
          </a:xfrm>
          <a:prstGeom prst="line">
            <a:avLst/>
          </a:prstGeom>
          <a:ln w="57150">
            <a:solidFill>
              <a:srgbClr val="56767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V="1">
            <a:off x="5975657" y="6216390"/>
            <a:ext cx="1214971" cy="1525086"/>
          </a:xfrm>
          <a:prstGeom prst="line">
            <a:avLst/>
          </a:prstGeom>
          <a:ln w="57150">
            <a:solidFill>
              <a:srgbClr val="56767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20" idx="3"/>
          </p:cNvCxnSpPr>
          <p:nvPr/>
        </p:nvCxnSpPr>
        <p:spPr>
          <a:xfrm>
            <a:off x="11506199" y="5981157"/>
            <a:ext cx="1187143" cy="0"/>
          </a:xfrm>
          <a:prstGeom prst="straightConnector1">
            <a:avLst/>
          </a:prstGeom>
          <a:ln w="76200">
            <a:solidFill>
              <a:srgbClr val="5676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54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accent2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4957</TotalTime>
  <Words>1459</Words>
  <Application>Microsoft Office PowerPoint</Application>
  <PresentationFormat>自訂</PresentationFormat>
  <Paragraphs>193</Paragraphs>
  <Slides>44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44</vt:i4>
      </vt:variant>
    </vt:vector>
  </HeadingPairs>
  <TitlesOfParts>
    <vt:vector size="57" baseType="lpstr">
      <vt:lpstr>微軟正黑體</vt:lpstr>
      <vt:lpstr>新細明體</vt:lpstr>
      <vt:lpstr>DM Sans Italics</vt:lpstr>
      <vt:lpstr>Wingdings</vt:lpstr>
      <vt:lpstr>Arial</vt:lpstr>
      <vt:lpstr>DM Sans</vt:lpstr>
      <vt:lpstr>微軟正黑體</vt:lpstr>
      <vt:lpstr>華康儷粗黑</vt:lpstr>
      <vt:lpstr>Calibri</vt:lpstr>
      <vt:lpstr>DM Sans Bold</vt:lpstr>
      <vt:lpstr>Office Theme</vt:lpstr>
      <vt:lpstr>PhotoImpact</vt:lpstr>
      <vt:lpstr>Acrobat Document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Minimalist Business Pitch Deck Presentation</dc:title>
  <dc:creator>user</dc:creator>
  <cp:lastModifiedBy>user</cp:lastModifiedBy>
  <cp:revision>297</cp:revision>
  <dcterms:created xsi:type="dcterms:W3CDTF">2006-08-16T00:00:00Z</dcterms:created>
  <dcterms:modified xsi:type="dcterms:W3CDTF">2024-10-07T08:34:33Z</dcterms:modified>
  <dc:identifier>DAF_ixqx9bE</dc:identifier>
</cp:coreProperties>
</file>