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84" r:id="rId4"/>
    <p:sldId id="285" r:id="rId5"/>
    <p:sldId id="296" r:id="rId6"/>
    <p:sldId id="297" r:id="rId7"/>
    <p:sldId id="286" r:id="rId8"/>
    <p:sldId id="290" r:id="rId9"/>
    <p:sldId id="287" r:id="rId10"/>
    <p:sldId id="288" r:id="rId11"/>
    <p:sldId id="293" r:id="rId12"/>
    <p:sldId id="283" r:id="rId13"/>
  </p:sldIdLst>
  <p:sldSz cx="9144000" cy="6858000" type="screen4x3"/>
  <p:notesSz cx="6807200" cy="9939338"/>
  <p:embeddedFontLst>
    <p:embeddedFont>
      <p:font typeface="Bodoni MT Condensed" panose="02070606080606020203" pitchFamily="18" charset="0"/>
      <p:regular r:id="rId16"/>
      <p:bold r:id="rId17"/>
      <p:italic r:id="rId18"/>
      <p:boldItalic r:id="rId19"/>
    </p:embeddedFont>
    <p:embeddedFont>
      <p:font typeface="微軟正黑體" panose="020B0604030504040204" pitchFamily="34" charset="-120"/>
      <p:regular r:id="rId20"/>
      <p:bold r:id="rId21"/>
    </p:embeddedFont>
    <p:embeddedFont>
      <p:font typeface="Franklin Gothic Book" panose="020B050302010202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AFDE62-0A32-4697-A8EE-4EAB1FD04C96}">
  <a:tblStyle styleId="{43AFDE62-0A32-4697-A8EE-4EAB1FD04C9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3149-1671-4E52-9728-CD4D6A642D83}" type="datetimeFigureOut">
              <a:rPr lang="zh-TW" altLang="en-US" smtClean="0"/>
              <a:pPr/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6CCC2-8E00-4EF0-803E-104331EA2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43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135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2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Google Scholar(</a:t>
            </a:r>
            <a:r>
              <a:rPr lang="zh-TW" altLang="en-US" dirty="0" smtClean="0"/>
              <a:t>設捷徑、一次一筆</a:t>
            </a:r>
            <a:r>
              <a:rPr lang="en-US" altLang="zh-TW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 smtClean="0">
                <a:solidFill>
                  <a:schemeClr val="accent4">
                    <a:lumMod val="50000"/>
                  </a:schemeClr>
                </a:solidFill>
              </a:rPr>
              <a:t>記得檢查欄位</a:t>
            </a:r>
            <a:endParaRPr lang="en-US" altLang="zh-TW" sz="11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為什麼要移除参數</a:t>
            </a:r>
            <a:r>
              <a:rPr lang="en-US" altLang="zh-TW" dirty="0" smtClean="0"/>
              <a:t>?</a:t>
            </a:r>
            <a:r>
              <a:rPr lang="zh-TW" altLang="en-US" dirty="0" smtClean="0"/>
              <a:t>若文章中存有</a:t>
            </a:r>
            <a:r>
              <a:rPr lang="en-US" altLang="zh-TW" dirty="0" err="1" smtClean="0"/>
              <a:t>EndNote</a:t>
            </a:r>
            <a:r>
              <a:rPr lang="zh-TW" altLang="en-US" dirty="0" smtClean="0"/>
              <a:t>参數，可能造成他人無法開啟的情形。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4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E55562E-AF4D-4C28-BA8E-DB56B1137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F1E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8045" y="2441850"/>
            <a:ext cx="5867910" cy="1974300"/>
          </a:xfrm>
          <a:prstGeom prst="rect">
            <a:avLst/>
          </a:prstGeom>
          <a:solidFill>
            <a:srgbClr val="222222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 b="1">
                <a:latin typeface="+mj-lt"/>
                <a:ea typeface="微軟正黑體" pitchFamily="34" charset="-120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26905" y="531428"/>
            <a:ext cx="6290191" cy="83187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600" b="1"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700808"/>
            <a:ext cx="8229600" cy="486706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erm.kmu.edu.tw/idserm?URL=http://www.ncbi.nlm.nih.gov/entrez/query.fcgi?holding=itwkmulib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rm.kmu.edu.tw/idserm?URL=http://www.airitilibrary.co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erm.kmu.edu.tw/idserm?URL=http://isiknowledge.com/wos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scholar.google.com.tw/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p.kmu.edu.tw/library/?p=38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zp.kmu.edu.tw/login" TargetMode="External"/><Relationship Id="rId4" Type="http://schemas.openxmlformats.org/officeDocument/2006/relationships/hyperlink" Target="http://ht8yz5pe9r.search.serialssolution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412834" y="2348880"/>
            <a:ext cx="6318331" cy="1974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省時又省力</a:t>
            </a:r>
            <a:r>
              <a:rPr lang="en-US" altLang="zh-TW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en-US" altLang="zh-TW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用</a:t>
            </a:r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EndNote</a:t>
            </a: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整理我的參考文獻</a:t>
            </a:r>
            <a:endParaRPr lang="en" dirty="0">
              <a:ln w="1397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7704" y="479715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圖書資訊處讀者服務組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校內分機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2133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64-65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u="sng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erm@kmu.edu.tw</a:t>
            </a:r>
            <a:endParaRPr lang="zh-TW" altLang="en-US" sz="2000" b="1" u="sng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97229"/>
            <a:ext cx="1501738" cy="18771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搭配</a:t>
            </a:r>
            <a:r>
              <a:rPr lang="en-US" altLang="zh-TW" dirty="0" smtClean="0">
                <a:ln w="13970" cmpd="sng">
                  <a:noFill/>
                  <a:prstDash val="solid"/>
                </a:ln>
                <a:effectLst/>
              </a:rPr>
              <a:t>Word</a:t>
            </a:r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使用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02952"/>
            <a:ext cx="8229600" cy="48670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插入引用書目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搜尋書目插入</a:t>
            </a:r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書目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插入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修改引用書目</a:t>
            </a:r>
            <a:endParaRPr lang="en-US" altLang="zh-TW" b="1" dirty="0" smtClean="0"/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Edit &amp; Manage Citation(s)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：刪除或移動書目</a:t>
            </a: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Configure Bibliography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：編輯參考文獻樣式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Configure Categories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：編輯參考文獻群組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Update Citations and Bibliography</a:t>
            </a:r>
            <a:endParaRPr lang="zh-TW" altLang="en-US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套用書目格式</a:t>
            </a:r>
            <a:endParaRPr lang="en-US" altLang="zh-TW" b="1" dirty="0" smtClean="0"/>
          </a:p>
          <a:p>
            <a:pPr marL="857250" lvl="2" indent="-457200"/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一個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檔案只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能套用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一種書目格式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移除參數</a:t>
            </a:r>
            <a:endParaRPr lang="en-US" altLang="zh-TW" b="1" dirty="0"/>
          </a:p>
          <a:p>
            <a:pPr marL="857250" lvl="2" indent="-457200"/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Convert to Plain Text 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記得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另存新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「word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9100">
            <a:off x="7543336" y="3596486"/>
            <a:ext cx="1099796" cy="1080000"/>
          </a:xfrm>
          <a:prstGeom prst="rect">
            <a:avLst/>
          </a:prstGeom>
          <a:noFill/>
        </p:spPr>
      </p:pic>
      <p:pic>
        <p:nvPicPr>
          <p:cNvPr id="5" name="Picture 10" descr="「endnote x8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5013176"/>
            <a:ext cx="1440000" cy="1440000"/>
          </a:xfrm>
          <a:prstGeom prst="rect">
            <a:avLst/>
          </a:prstGeom>
          <a:noFill/>
        </p:spPr>
      </p:pic>
      <p:pic>
        <p:nvPicPr>
          <p:cNvPr id="6" name="Picture 2" descr="D:\Desktop\ICON星星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784" y="764704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線上教材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線上教材</a:t>
            </a:r>
            <a:endParaRPr lang="en-US" altLang="zh-TW" b="1" dirty="0" smtClean="0"/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圖資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專屬網站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使用手冊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線上影音教學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電子資源小幫手</a:t>
            </a: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「endnote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501008"/>
            <a:ext cx="5034508" cy="305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 smtClean="0">
                <a:latin typeface="Calibri" panose="020F0502020204030204" pitchFamily="34" charset="0"/>
              </a:rPr>
              <a:t>Q &amp; A</a:t>
            </a:r>
            <a:endParaRPr lang="en" sz="6000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3808" y="4725144"/>
            <a:ext cx="34563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圖書資訊處讀者服務組</a:t>
            </a:r>
            <a:r>
              <a:rPr lang="en-US" altLang="zh-TW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圖書館</a:t>
            </a:r>
            <a:r>
              <a:rPr lang="en-US" altLang="zh-TW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3F</a:t>
            </a: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辦公室</a:t>
            </a:r>
            <a:endParaRPr lang="en-US" altLang="zh-TW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(07)3121101#2133#73</a:t>
            </a: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erm@kmu.edu.tw</a:t>
            </a:r>
            <a:endParaRPr lang="zh-TW" altLang="en-US" sz="1800" u="sng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4725144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圖書資訊處讀者服務組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校內分機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2133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64-65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u="sng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erm@kmu.edu.tw</a:t>
            </a:r>
            <a:endParaRPr lang="zh-TW" altLang="en-US" sz="2000" b="1" u="sng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93282"/>
            <a:ext cx="1501738" cy="18771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effectLst/>
              </a:rPr>
              <a:t>什麼是</a:t>
            </a:r>
            <a:r>
              <a:rPr lang="en-US" altLang="zh-TW" dirty="0" err="1" smtClean="0">
                <a:effectLst/>
              </a:rPr>
              <a:t>EndNote</a:t>
            </a:r>
            <a:r>
              <a:rPr lang="en-US" altLang="zh-TW" dirty="0" smtClean="0">
                <a:effectLst/>
              </a:rPr>
              <a:t>?</a:t>
            </a:r>
            <a:endParaRPr lang="zh-TW" altLang="en-US" dirty="0"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784976" cy="4867067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協助管理書目資料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寫作時產生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citations(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文內引用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 &amp; references(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參考文獻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zh-TW" altLang="en-US" dirty="0"/>
          </a:p>
        </p:txBody>
      </p:sp>
      <p:grpSp>
        <p:nvGrpSpPr>
          <p:cNvPr id="16" name="群組 19"/>
          <p:cNvGrpSpPr/>
          <p:nvPr/>
        </p:nvGrpSpPr>
        <p:grpSpPr>
          <a:xfrm>
            <a:off x="505915" y="2696219"/>
            <a:ext cx="5116728" cy="2905721"/>
            <a:chOff x="611559" y="2971551"/>
            <a:chExt cx="5107715" cy="290572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559" y="3212976"/>
              <a:ext cx="4887373" cy="266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8" name="群組 11"/>
            <p:cNvGrpSpPr/>
            <p:nvPr/>
          </p:nvGrpSpPr>
          <p:grpSpPr>
            <a:xfrm>
              <a:off x="1907706" y="2971551"/>
              <a:ext cx="3811568" cy="745481"/>
              <a:chOff x="1907706" y="2971551"/>
              <a:chExt cx="3811568" cy="745481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 flipH="1">
                <a:off x="1907706" y="2971551"/>
                <a:ext cx="1722863" cy="745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131840" y="2971551"/>
                <a:ext cx="258743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20"/>
          <p:cNvGrpSpPr/>
          <p:nvPr/>
        </p:nvGrpSpPr>
        <p:grpSpPr>
          <a:xfrm>
            <a:off x="3384028" y="2696219"/>
            <a:ext cx="5544296" cy="3548061"/>
            <a:chOff x="3419872" y="3068960"/>
            <a:chExt cx="5544296" cy="3548061"/>
          </a:xfrm>
        </p:grpSpPr>
        <p:grpSp>
          <p:nvGrpSpPr>
            <p:cNvPr id="8" name="群組 12"/>
            <p:cNvGrpSpPr/>
            <p:nvPr/>
          </p:nvGrpSpPr>
          <p:grpSpPr>
            <a:xfrm>
              <a:off x="6084168" y="3068960"/>
              <a:ext cx="2880000" cy="1368152"/>
              <a:chOff x="4499992" y="3068960"/>
              <a:chExt cx="2880000" cy="1368152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 flipH="1">
                <a:off x="4716016" y="3068960"/>
                <a:ext cx="504056" cy="13681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4499992" y="3068960"/>
                <a:ext cx="288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872" y="4077072"/>
              <a:ext cx="5472608" cy="2539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ENDNOT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7949"/>
            <a:ext cx="4234371" cy="28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授課大綱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0872" y="1700808"/>
            <a:ext cx="8229600" cy="486706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下載及安裝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書目資料匯入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管理</a:t>
            </a:r>
            <a:r>
              <a:rPr lang="en-US" altLang="zh-TW" sz="2800" b="1" dirty="0" err="1" smtClean="0"/>
              <a:t>EndNote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搭配</a:t>
            </a:r>
            <a:r>
              <a:rPr lang="en-US" altLang="zh-TW" sz="2800" b="1" dirty="0" smtClean="0"/>
              <a:t>Word</a:t>
            </a:r>
            <a:r>
              <a:rPr lang="zh-TW" altLang="en-US" sz="2800" b="1" dirty="0" smtClean="0"/>
              <a:t>使用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線上教材</a:t>
            </a:r>
            <a:endParaRPr lang="zh-TW" altLang="en-US" sz="2800" dirty="0"/>
          </a:p>
        </p:txBody>
      </p:sp>
      <p:pic>
        <p:nvPicPr>
          <p:cNvPr id="4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3" y="2620439"/>
            <a:ext cx="323528" cy="323528"/>
          </a:xfrm>
          <a:prstGeom prst="rect">
            <a:avLst/>
          </a:prstGeom>
          <a:noFill/>
        </p:spPr>
      </p:pic>
      <p:pic>
        <p:nvPicPr>
          <p:cNvPr id="7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3" y="4593130"/>
            <a:ext cx="323528" cy="323528"/>
          </a:xfrm>
          <a:prstGeom prst="rect">
            <a:avLst/>
          </a:prstGeom>
          <a:noFill/>
        </p:spPr>
      </p:pic>
      <p:pic>
        <p:nvPicPr>
          <p:cNvPr id="8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77" y="2060848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effectLst/>
              </a:rPr>
              <a:t>下載及安裝</a:t>
            </a:r>
            <a:r>
              <a:rPr lang="en-US" altLang="zh-TW" dirty="0" smtClean="0">
                <a:effectLst/>
              </a:rPr>
              <a:t>EndNote</a:t>
            </a:r>
            <a:endParaRPr lang="zh-TW" altLang="en-US" dirty="0"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/>
              <a:t>下載</a:t>
            </a:r>
            <a:r>
              <a:rPr lang="en-US" altLang="zh-TW" sz="2600" b="1" dirty="0" err="1" smtClean="0"/>
              <a:t>EndNote</a:t>
            </a:r>
            <a:endParaRPr lang="en-US" altLang="zh-TW" sz="2600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連結圖資處網站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專屬網頁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限校內下載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X8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X9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適用於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Windows7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以上系統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/>
              <a:t>安裝</a:t>
            </a:r>
            <a:r>
              <a:rPr lang="en-US" altLang="zh-TW" sz="2600" b="1" dirty="0" err="1" smtClean="0"/>
              <a:t>EndNote</a:t>
            </a:r>
            <a:endParaRPr lang="en-US" altLang="zh-TW" sz="2600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務必先解壓縮</a:t>
            </a: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儲存檔案後再安裝</a:t>
            </a: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Office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outlook)</a:t>
            </a:r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Custom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自訂安裝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可安裝最完整資料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9" y="1677469"/>
            <a:ext cx="8618601" cy="5308796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>
                <a:effectLst/>
              </a:rPr>
              <a:t>下載及安裝</a:t>
            </a:r>
            <a:r>
              <a:rPr lang="en-US" altLang="zh-TW" dirty="0">
                <a:effectLst/>
              </a:rPr>
              <a:t>EndNote</a:t>
            </a:r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75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書目資料匯入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5799"/>
            <a:ext cx="8100392" cy="53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書目資料匯入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5155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資料庫直接匯入</a:t>
            </a:r>
            <a:endParaRPr lang="en-US" altLang="zh-TW" b="1" dirty="0"/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Pubmed</a:t>
            </a:r>
            <a:endParaRPr lang="en-US" altLang="zh-TW" sz="22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4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Google Scholar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WOS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華藝線上圖書館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b="1" dirty="0" smtClean="0"/>
              <a:t>PDF</a:t>
            </a:r>
            <a:r>
              <a:rPr lang="zh-TW" altLang="en-US" b="1" dirty="0" smtClean="0"/>
              <a:t>匯入</a:t>
            </a:r>
            <a:endParaRPr lang="en-US" altLang="zh-TW" b="1" dirty="0"/>
          </a:p>
          <a:p>
            <a:pPr marL="742950" lvl="2" indent="-342900"/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篇或多篇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有書目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/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去除重複</a:t>
            </a:r>
            <a:r>
              <a:rPr lang="zh-TW" altLang="en-US" b="1" dirty="0"/>
              <a:t>書目</a:t>
            </a:r>
            <a:endParaRPr lang="en-US" altLang="zh-TW" b="1" dirty="0"/>
          </a:p>
          <a:p>
            <a:pPr marL="742950" lvl="2" indent="-342900"/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References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 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Find Duplicates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/>
            <a:endParaRPr lang="zh-TW" altLang="en-US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D:\Desktop\GoogleScholar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128" y="2636912"/>
            <a:ext cx="1584176" cy="686476"/>
          </a:xfrm>
          <a:prstGeom prst="rect">
            <a:avLst/>
          </a:prstGeom>
          <a:noFill/>
        </p:spPr>
      </p:pic>
      <p:pic>
        <p:nvPicPr>
          <p:cNvPr id="1028" name="Picture 4" descr="「Pubmed」的圖片搜尋結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4281" y="3739373"/>
            <a:ext cx="1553766" cy="633245"/>
          </a:xfrm>
          <a:prstGeom prst="rect">
            <a:avLst/>
          </a:prstGeom>
          <a:noFill/>
        </p:spPr>
      </p:pic>
      <p:pic>
        <p:nvPicPr>
          <p:cNvPr id="1030" name="Picture 6" descr="「web of science」的圖片搜尋結果"/>
          <p:cNvPicPr>
            <a:picLocks noChangeAspect="1" noChangeArrowheads="1"/>
          </p:cNvPicPr>
          <p:nvPr/>
        </p:nvPicPr>
        <p:blipFill>
          <a:blip r:embed="rId9"/>
          <a:srcRect l="13745" r="17528" b="7665"/>
          <a:stretch>
            <a:fillRect/>
          </a:stretch>
        </p:blipFill>
        <p:spPr bwMode="auto">
          <a:xfrm>
            <a:off x="7532921" y="4365104"/>
            <a:ext cx="1012613" cy="1080120"/>
          </a:xfrm>
          <a:prstGeom prst="rect">
            <a:avLst/>
          </a:prstGeom>
          <a:noFill/>
        </p:spPr>
      </p:pic>
      <p:pic>
        <p:nvPicPr>
          <p:cNvPr id="1031" name="Picture 7" descr="D:\Desktop\airitilibrary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13796" y="3522083"/>
            <a:ext cx="1728192" cy="533913"/>
          </a:xfrm>
          <a:prstGeom prst="rect">
            <a:avLst/>
          </a:prstGeom>
          <a:noFill/>
        </p:spPr>
      </p:pic>
      <p:pic>
        <p:nvPicPr>
          <p:cNvPr id="1033" name="Picture 9" descr="「博碩士論文加值系統」的圖片搜尋結果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7860" y="5419006"/>
            <a:ext cx="1063005" cy="1063005"/>
          </a:xfrm>
          <a:prstGeom prst="rect">
            <a:avLst/>
          </a:prstGeom>
          <a:noFill/>
        </p:spPr>
      </p:pic>
      <p:pic>
        <p:nvPicPr>
          <p:cNvPr id="9" name="Picture 2" descr="D:\Desktop\ICON星星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1800" y="764704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「endnote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863148"/>
            <a:ext cx="3168352" cy="180268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查找書目資料及全文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435280" cy="4824535"/>
          </a:xfrm>
        </p:spPr>
        <p:txBody>
          <a:bodyPr/>
          <a:lstStyle/>
          <a:p>
            <a:pPr marL="400050" lvl="2" indent="0"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在</a:t>
            </a:r>
            <a:r>
              <a:rPr lang="en-US" altLang="zh-TW" b="1" dirty="0" err="1" smtClean="0"/>
              <a:t>EndNote</a:t>
            </a:r>
            <a:r>
              <a:rPr lang="zh-TW" altLang="en-US" b="1" dirty="0" smtClean="0"/>
              <a:t>查找全文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設定高醫電子資源帳密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切勿一次下載太多筆數以免被鎖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IP</a:t>
            </a:r>
          </a:p>
          <a:p>
            <a:pPr marL="742950" lvl="2" indent="-342900">
              <a:spcBef>
                <a:spcPts val="600"/>
              </a:spcBef>
            </a:pP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00050" lvl="2" indent="0">
              <a:spcBef>
                <a:spcPts val="600"/>
              </a:spcBef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設定路徑：點選</a:t>
            </a:r>
            <a:r>
              <a:rPr lang="en-US" altLang="zh-TW" dirty="0" err="1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Edit→</a:t>
            </a:r>
            <a:r>
              <a:rPr lang="en-US" altLang="zh-TW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Preferences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→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Find Full Text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，將四個選項全選並輸入以下內容後，點選確定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US" altLang="zh-TW" dirty="0" err="1"/>
              <a:t>OpenURL</a:t>
            </a:r>
            <a:r>
              <a:rPr lang="en-US" altLang="zh-TW" dirty="0"/>
              <a:t> Path </a:t>
            </a:r>
            <a:r>
              <a:rPr lang="en-US" altLang="zh-TW" dirty="0">
                <a:hlinkClick r:id="rId4"/>
              </a:rPr>
              <a:t>http://ht8yz5pe9r.search.serialssolutions.com/</a:t>
            </a:r>
            <a:br>
              <a:rPr lang="en-US" altLang="zh-TW" dirty="0">
                <a:hlinkClick r:id="rId4"/>
              </a:rPr>
            </a:br>
            <a:r>
              <a:rPr lang="en-US" altLang="zh-TW" dirty="0"/>
              <a:t>URL </a:t>
            </a:r>
            <a:r>
              <a:rPr lang="en-US" altLang="zh-TW" dirty="0">
                <a:hlinkClick r:id="rId5"/>
              </a:rPr>
              <a:t>http://ezp.kmu.edu.tw/login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6962" y="2132856"/>
            <a:ext cx="478802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非查找文獻及全文工具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管理</a:t>
            </a:r>
            <a:r>
              <a:rPr lang="en-US" altLang="zh-TW" dirty="0" err="1" smtClean="0">
                <a:ln w="13970" cmpd="sng">
                  <a:noFill/>
                  <a:prstDash val="solid"/>
                </a:ln>
                <a:effectLst/>
              </a:rPr>
              <a:t>EndNote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群組管理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Group(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子分類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Group Set(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母群組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From groups(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複合群組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Smart Group(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智慧群組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endParaRPr lang="en-US" altLang="zh-TW" sz="1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備份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須同時備份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.enl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.Data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或直接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Compressed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enlx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.enl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.Data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須放在同一層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5" name="Picture 1" descr="D:\Desktop\201601subject_t03_p02.jpg"/>
          <p:cNvPicPr>
            <a:picLocks noChangeAspect="1" noChangeArrowheads="1"/>
          </p:cNvPicPr>
          <p:nvPr/>
        </p:nvPicPr>
        <p:blipFill>
          <a:blip r:embed="rId2"/>
          <a:srcRect b="27229"/>
          <a:stretch>
            <a:fillRect/>
          </a:stretch>
        </p:blipFill>
        <p:spPr bwMode="auto">
          <a:xfrm>
            <a:off x="5707894" y="2521078"/>
            <a:ext cx="2664296" cy="1601222"/>
          </a:xfrm>
          <a:prstGeom prst="rect">
            <a:avLst/>
          </a:prstGeom>
          <a:noFill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79643"/>
            <a:ext cx="3639941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TM01790490[[fn=美國南方小鎮]]</Template>
  <TotalTime>2829</TotalTime>
  <Words>377</Words>
  <Application>Microsoft Office PowerPoint</Application>
  <PresentationFormat>如螢幕大小 (4:3)</PresentationFormat>
  <Paragraphs>86</Paragraphs>
  <Slides>12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Courier New</vt:lpstr>
      <vt:lpstr>Bodoni MT Condensed</vt:lpstr>
      <vt:lpstr>微軟正黑體</vt:lpstr>
      <vt:lpstr>新細明體</vt:lpstr>
      <vt:lpstr>Franklin Gothic Book</vt:lpstr>
      <vt:lpstr>Arial</vt:lpstr>
      <vt:lpstr>Calibri</vt:lpstr>
      <vt:lpstr>Wingdings</vt:lpstr>
      <vt:lpstr>Decatur</vt:lpstr>
      <vt:lpstr>省時又省力 用EndNote整理我的參考文獻</vt:lpstr>
      <vt:lpstr>什麼是EndNote?</vt:lpstr>
      <vt:lpstr>授課大綱</vt:lpstr>
      <vt:lpstr>下載及安裝EndNote</vt:lpstr>
      <vt:lpstr>下載及安裝EndNote</vt:lpstr>
      <vt:lpstr>書目資料匯入</vt:lpstr>
      <vt:lpstr>書目資料匯入</vt:lpstr>
      <vt:lpstr>查找書目資料及全文</vt:lpstr>
      <vt:lpstr>管理EndNote</vt:lpstr>
      <vt:lpstr>搭配Word使用</vt:lpstr>
      <vt:lpstr> 線上教材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libbmr-t01</dc:creator>
  <cp:lastModifiedBy>Michael Lee</cp:lastModifiedBy>
  <cp:revision>235</cp:revision>
  <dcterms:modified xsi:type="dcterms:W3CDTF">2019-09-23T07:19:14Z</dcterms:modified>
</cp:coreProperties>
</file>